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18" r:id="rId2"/>
    <p:sldId id="311" r:id="rId3"/>
    <p:sldId id="295" r:id="rId4"/>
    <p:sldId id="296" r:id="rId5"/>
    <p:sldId id="288" r:id="rId6"/>
    <p:sldId id="317" r:id="rId7"/>
    <p:sldId id="319" r:id="rId8"/>
    <p:sldId id="322" r:id="rId9"/>
    <p:sldId id="331" r:id="rId10"/>
    <p:sldId id="289" r:id="rId11"/>
    <p:sldId id="332" r:id="rId12"/>
    <p:sldId id="333" r:id="rId13"/>
    <p:sldId id="329" r:id="rId14"/>
    <p:sldId id="330" r:id="rId15"/>
    <p:sldId id="334" r:id="rId16"/>
    <p:sldId id="335" r:id="rId17"/>
    <p:sldId id="285" r:id="rId18"/>
    <p:sldId id="303" r:id="rId19"/>
    <p:sldId id="308" r:id="rId20"/>
    <p:sldId id="272" r:id="rId21"/>
    <p:sldId id="274" r:id="rId22"/>
    <p:sldId id="277" r:id="rId23"/>
    <p:sldId id="280" r:id="rId24"/>
    <p:sldId id="281" r:id="rId25"/>
    <p:sldId id="315" r:id="rId26"/>
    <p:sldId id="298" r:id="rId27"/>
    <p:sldId id="299" r:id="rId28"/>
  </p:sldIdLst>
  <p:sldSz cx="9144000" cy="6858000" type="screen4x3"/>
  <p:notesSz cx="6797675" cy="9926638"/>
  <p:defaultTex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56B63"/>
    <a:srgbClr val="838065"/>
    <a:srgbClr val="898989"/>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545E4D-A19E-4AF4-AF25-4C3888076C40}" v="15" dt="2019-07-30T15:26:30.3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06" autoAdjust="0"/>
    <p:restoredTop sz="93694" autoAdjust="0"/>
  </p:normalViewPr>
  <p:slideViewPr>
    <p:cSldViewPr>
      <p:cViewPr varScale="1">
        <p:scale>
          <a:sx n="119" d="100"/>
          <a:sy n="119" d="100"/>
        </p:scale>
        <p:origin x="1650" y="96"/>
      </p:cViewPr>
      <p:guideLst>
        <p:guide orient="horz" pos="2160"/>
        <p:guide pos="2880"/>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s Ellaby" userId="67f2eb824c657cd3" providerId="LiveId" clId="{8B545E4D-A19E-4AF4-AF25-4C3888076C40}"/>
    <pc:docChg chg="custSel delSld modSld">
      <pc:chgData name="Les Ellaby" userId="67f2eb824c657cd3" providerId="LiveId" clId="{8B545E4D-A19E-4AF4-AF25-4C3888076C40}" dt="2019-07-30T15:26:35.162" v="1209" actId="1076"/>
      <pc:docMkLst>
        <pc:docMk/>
      </pc:docMkLst>
      <pc:sldChg chg="addSp delSp modSp modAnim modNotesTx">
        <pc:chgData name="Les Ellaby" userId="67f2eb824c657cd3" providerId="LiveId" clId="{8B545E4D-A19E-4AF4-AF25-4C3888076C40}" dt="2019-07-29T09:54:30.644" v="1200" actId="166"/>
        <pc:sldMkLst>
          <pc:docMk/>
          <pc:sldMk cId="1028654019" sldId="274"/>
        </pc:sldMkLst>
        <pc:picChg chg="add mod">
          <ac:chgData name="Les Ellaby" userId="67f2eb824c657cd3" providerId="LiveId" clId="{8B545E4D-A19E-4AF4-AF25-4C3888076C40}" dt="2019-07-29T09:54:09.446" v="1199" actId="14100"/>
          <ac:picMkLst>
            <pc:docMk/>
            <pc:sldMk cId="1028654019" sldId="274"/>
            <ac:picMk id="9" creationId="{93441814-7415-46AF-A86D-FBB18E101726}"/>
          </ac:picMkLst>
        </pc:picChg>
        <pc:picChg chg="mod">
          <ac:chgData name="Les Ellaby" userId="67f2eb824c657cd3" providerId="LiveId" clId="{8B545E4D-A19E-4AF4-AF25-4C3888076C40}" dt="2019-07-29T09:52:52.996" v="1192" actId="1076"/>
          <ac:picMkLst>
            <pc:docMk/>
            <pc:sldMk cId="1028654019" sldId="274"/>
            <ac:picMk id="30724" creationId="{00000000-0000-0000-0000-000000000000}"/>
          </ac:picMkLst>
        </pc:picChg>
        <pc:picChg chg="del mod">
          <ac:chgData name="Les Ellaby" userId="67f2eb824c657cd3" providerId="LiveId" clId="{8B545E4D-A19E-4AF4-AF25-4C3888076C40}" dt="2019-07-29T09:53:25.406" v="1194"/>
          <ac:picMkLst>
            <pc:docMk/>
            <pc:sldMk cId="1028654019" sldId="274"/>
            <ac:picMk id="30725" creationId="{00000000-0000-0000-0000-000000000000}"/>
          </ac:picMkLst>
        </pc:picChg>
        <pc:picChg chg="mod">
          <ac:chgData name="Les Ellaby" userId="67f2eb824c657cd3" providerId="LiveId" clId="{8B545E4D-A19E-4AF4-AF25-4C3888076C40}" dt="2019-07-29T09:54:30.644" v="1200" actId="166"/>
          <ac:picMkLst>
            <pc:docMk/>
            <pc:sldMk cId="1028654019" sldId="274"/>
            <ac:picMk id="34822" creationId="{00000000-0000-0000-0000-000000000000}"/>
          </ac:picMkLst>
        </pc:picChg>
      </pc:sldChg>
      <pc:sldChg chg="del">
        <pc:chgData name="Les Ellaby" userId="67f2eb824c657cd3" providerId="LiveId" clId="{8B545E4D-A19E-4AF4-AF25-4C3888076C40}" dt="2019-07-29T09:54:56.610" v="1201" actId="2696"/>
        <pc:sldMkLst>
          <pc:docMk/>
          <pc:sldMk cId="2537777886" sldId="275"/>
        </pc:sldMkLst>
      </pc:sldChg>
      <pc:sldChg chg="modSp">
        <pc:chgData name="Les Ellaby" userId="67f2eb824c657cd3" providerId="LiveId" clId="{8B545E4D-A19E-4AF4-AF25-4C3888076C40}" dt="2019-07-29T08:53:16.452" v="43" actId="207"/>
        <pc:sldMkLst>
          <pc:docMk/>
          <pc:sldMk cId="1714487524" sldId="289"/>
        </pc:sldMkLst>
        <pc:spChg chg="mod">
          <ac:chgData name="Les Ellaby" userId="67f2eb824c657cd3" providerId="LiveId" clId="{8B545E4D-A19E-4AF4-AF25-4C3888076C40}" dt="2019-07-29T08:53:16.452" v="43" actId="207"/>
          <ac:spMkLst>
            <pc:docMk/>
            <pc:sldMk cId="1714487524" sldId="289"/>
            <ac:spMk id="6" creationId="{5F67F06D-A161-4CF8-94F7-80CE4EAE63E1}"/>
          </ac:spMkLst>
        </pc:spChg>
      </pc:sldChg>
      <pc:sldChg chg="addSp modSp">
        <pc:chgData name="Les Ellaby" userId="67f2eb824c657cd3" providerId="LiveId" clId="{8B545E4D-A19E-4AF4-AF25-4C3888076C40}" dt="2019-07-30T15:26:35.162" v="1209" actId="1076"/>
        <pc:sldMkLst>
          <pc:docMk/>
          <pc:sldMk cId="1679781796" sldId="296"/>
        </pc:sldMkLst>
        <pc:picChg chg="add mod">
          <ac:chgData name="Les Ellaby" userId="67f2eb824c657cd3" providerId="LiveId" clId="{8B545E4D-A19E-4AF4-AF25-4C3888076C40}" dt="2019-07-30T15:26:35.162" v="1209" actId="1076"/>
          <ac:picMkLst>
            <pc:docMk/>
            <pc:sldMk cId="1679781796" sldId="296"/>
            <ac:picMk id="3" creationId="{B7759B17-AAD9-45C6-9FA6-EFF56CF74930}"/>
          </ac:picMkLst>
        </pc:picChg>
      </pc:sldChg>
      <pc:sldChg chg="modSp">
        <pc:chgData name="Les Ellaby" userId="67f2eb824c657cd3" providerId="LiveId" clId="{8B545E4D-A19E-4AF4-AF25-4C3888076C40}" dt="2019-07-30T15:23:55.179" v="1207" actId="20577"/>
        <pc:sldMkLst>
          <pc:docMk/>
          <pc:sldMk cId="441992024" sldId="311"/>
        </pc:sldMkLst>
        <pc:spChg chg="mod">
          <ac:chgData name="Les Ellaby" userId="67f2eb824c657cd3" providerId="LiveId" clId="{8B545E4D-A19E-4AF4-AF25-4C3888076C40}" dt="2019-07-29T08:46:32.439" v="5" actId="20577"/>
          <ac:spMkLst>
            <pc:docMk/>
            <pc:sldMk cId="441992024" sldId="311"/>
            <ac:spMk id="4" creationId="{00000000-0000-0000-0000-000000000000}"/>
          </ac:spMkLst>
        </pc:spChg>
        <pc:spChg chg="mod">
          <ac:chgData name="Les Ellaby" userId="67f2eb824c657cd3" providerId="LiveId" clId="{8B545E4D-A19E-4AF4-AF25-4C3888076C40}" dt="2019-07-30T15:23:55.179" v="1207" actId="20577"/>
          <ac:spMkLst>
            <pc:docMk/>
            <pc:sldMk cId="441992024" sldId="311"/>
            <ac:spMk id="199" creationId="{00000000-0000-0000-0000-000000000000}"/>
          </ac:spMkLst>
        </pc:spChg>
      </pc:sldChg>
      <pc:sldChg chg="modSp">
        <pc:chgData name="Les Ellaby" userId="67f2eb824c657cd3" providerId="LiveId" clId="{8B545E4D-A19E-4AF4-AF25-4C3888076C40}" dt="2019-07-29T08:48:43.198" v="7" actId="14100"/>
        <pc:sldMkLst>
          <pc:docMk/>
          <pc:sldMk cId="774421245" sldId="319"/>
        </pc:sldMkLst>
        <pc:picChg chg="mod">
          <ac:chgData name="Les Ellaby" userId="67f2eb824c657cd3" providerId="LiveId" clId="{8B545E4D-A19E-4AF4-AF25-4C3888076C40}" dt="2019-07-29T08:48:43.198" v="7" actId="14100"/>
          <ac:picMkLst>
            <pc:docMk/>
            <pc:sldMk cId="774421245" sldId="319"/>
            <ac:picMk id="5" creationId="{2A4F3A13-FBA1-475A-9996-38C3D3D555EE}"/>
          </ac:picMkLst>
        </pc:picChg>
      </pc:sldChg>
      <pc:sldChg chg="modSp">
        <pc:chgData name="Les Ellaby" userId="67f2eb824c657cd3" providerId="LiveId" clId="{8B545E4D-A19E-4AF4-AF25-4C3888076C40}" dt="2019-07-29T08:50:46.346" v="11" actId="14100"/>
        <pc:sldMkLst>
          <pc:docMk/>
          <pc:sldMk cId="384182511" sldId="322"/>
        </pc:sldMkLst>
        <pc:picChg chg="mod">
          <ac:chgData name="Les Ellaby" userId="67f2eb824c657cd3" providerId="LiveId" clId="{8B545E4D-A19E-4AF4-AF25-4C3888076C40}" dt="2019-07-29T08:50:04.712" v="9" actId="14100"/>
          <ac:picMkLst>
            <pc:docMk/>
            <pc:sldMk cId="384182511" sldId="322"/>
            <ac:picMk id="2" creationId="{0105A96A-C640-4020-AFC1-D51DEEDAAD0E}"/>
          </ac:picMkLst>
        </pc:picChg>
        <pc:picChg chg="mod">
          <ac:chgData name="Les Ellaby" userId="67f2eb824c657cd3" providerId="LiveId" clId="{8B545E4D-A19E-4AF4-AF25-4C3888076C40}" dt="2019-07-29T08:49:57.408" v="8" actId="14100"/>
          <ac:picMkLst>
            <pc:docMk/>
            <pc:sldMk cId="384182511" sldId="322"/>
            <ac:picMk id="3" creationId="{9697AAF8-5171-4D8F-A143-68FEEA8E3B46}"/>
          </ac:picMkLst>
        </pc:picChg>
        <pc:picChg chg="mod">
          <ac:chgData name="Les Ellaby" userId="67f2eb824c657cd3" providerId="LiveId" clId="{8B545E4D-A19E-4AF4-AF25-4C3888076C40}" dt="2019-07-29T08:50:46.346" v="11" actId="14100"/>
          <ac:picMkLst>
            <pc:docMk/>
            <pc:sldMk cId="384182511" sldId="322"/>
            <ac:picMk id="4" creationId="{51C34FB6-ADBE-410F-8E0C-9CA51C87C1EE}"/>
          </ac:picMkLst>
        </pc:picChg>
      </pc:sldChg>
      <pc:sldChg chg="delSp del">
        <pc:chgData name="Les Ellaby" userId="67f2eb824c657cd3" providerId="LiveId" clId="{8B545E4D-A19E-4AF4-AF25-4C3888076C40}" dt="2019-07-29T08:55:50.537" v="45" actId="2696"/>
        <pc:sldMkLst>
          <pc:docMk/>
          <pc:sldMk cId="244945640" sldId="327"/>
        </pc:sldMkLst>
        <pc:picChg chg="del">
          <ac:chgData name="Les Ellaby" userId="67f2eb824c657cd3" providerId="LiveId" clId="{8B545E4D-A19E-4AF4-AF25-4C3888076C40}" dt="2019-07-29T08:55:42.675" v="44"/>
          <ac:picMkLst>
            <pc:docMk/>
            <pc:sldMk cId="244945640" sldId="327"/>
            <ac:picMk id="2" creationId="{D1200FEF-A0C2-4C64-91BE-20EA4076C90E}"/>
          </ac:picMkLst>
        </pc:picChg>
      </pc:sldChg>
      <pc:sldChg chg="modSp">
        <pc:chgData name="Les Ellaby" userId="67f2eb824c657cd3" providerId="LiveId" clId="{8B545E4D-A19E-4AF4-AF25-4C3888076C40}" dt="2019-07-29T09:08:24.776" v="366" actId="20577"/>
        <pc:sldMkLst>
          <pc:docMk/>
          <pc:sldMk cId="575951309" sldId="329"/>
        </pc:sldMkLst>
        <pc:spChg chg="mod">
          <ac:chgData name="Les Ellaby" userId="67f2eb824c657cd3" providerId="LiveId" clId="{8B545E4D-A19E-4AF4-AF25-4C3888076C40}" dt="2019-07-29T09:08:24.776" v="366" actId="20577"/>
          <ac:spMkLst>
            <pc:docMk/>
            <pc:sldMk cId="575951309" sldId="329"/>
            <ac:spMk id="6" creationId="{0BE13E2B-5BD7-4CD7-8443-306C4E2F024E}"/>
          </ac:spMkLst>
        </pc:spChg>
      </pc:sldChg>
      <pc:sldChg chg="addSp delSp modSp">
        <pc:chgData name="Les Ellaby" userId="67f2eb824c657cd3" providerId="LiveId" clId="{8B545E4D-A19E-4AF4-AF25-4C3888076C40}" dt="2019-07-29T09:20:20.157" v="597"/>
        <pc:sldMkLst>
          <pc:docMk/>
          <pc:sldMk cId="3940021626" sldId="330"/>
        </pc:sldMkLst>
        <pc:spChg chg="add mod">
          <ac:chgData name="Les Ellaby" userId="67f2eb824c657cd3" providerId="LiveId" clId="{8B545E4D-A19E-4AF4-AF25-4C3888076C40}" dt="2019-07-29T09:20:08.790" v="596" actId="20577"/>
          <ac:spMkLst>
            <pc:docMk/>
            <pc:sldMk cId="3940021626" sldId="330"/>
            <ac:spMk id="3" creationId="{EF234A70-17DE-46F8-89B2-61608483EA8E}"/>
          </ac:spMkLst>
        </pc:spChg>
        <pc:spChg chg="mod">
          <ac:chgData name="Les Ellaby" userId="67f2eb824c657cd3" providerId="LiveId" clId="{8B545E4D-A19E-4AF4-AF25-4C3888076C40}" dt="2019-07-29T09:12:48.508" v="462" actId="20577"/>
          <ac:spMkLst>
            <pc:docMk/>
            <pc:sldMk cId="3940021626" sldId="330"/>
            <ac:spMk id="5" creationId="{45B6DA8A-2F05-40AB-AE93-5216A74A3E3C}"/>
          </ac:spMkLst>
        </pc:spChg>
        <pc:graphicFrameChg chg="add mod modGraphic">
          <ac:chgData name="Les Ellaby" userId="67f2eb824c657cd3" providerId="LiveId" clId="{8B545E4D-A19E-4AF4-AF25-4C3888076C40}" dt="2019-07-29T09:17:14.485" v="549" actId="20577"/>
          <ac:graphicFrameMkLst>
            <pc:docMk/>
            <pc:sldMk cId="3940021626" sldId="330"/>
            <ac:graphicFrameMk id="2" creationId="{04C26F82-2436-4D13-A41D-98D526FD2F57}"/>
          </ac:graphicFrameMkLst>
        </pc:graphicFrameChg>
        <pc:picChg chg="del mod">
          <ac:chgData name="Les Ellaby" userId="67f2eb824c657cd3" providerId="LiveId" clId="{8B545E4D-A19E-4AF4-AF25-4C3888076C40}" dt="2019-07-29T09:20:20.157" v="597"/>
          <ac:picMkLst>
            <pc:docMk/>
            <pc:sldMk cId="3940021626" sldId="330"/>
            <ac:picMk id="7" creationId="{40728111-B6AC-41DE-BDBF-C3AF6002AF5D}"/>
          </ac:picMkLst>
        </pc:picChg>
      </pc:sldChg>
      <pc:sldChg chg="modSp">
        <pc:chgData name="Les Ellaby" userId="67f2eb824c657cd3" providerId="LiveId" clId="{8B545E4D-A19E-4AF4-AF25-4C3888076C40}" dt="2019-07-29T08:52:28.235" v="42" actId="20577"/>
        <pc:sldMkLst>
          <pc:docMk/>
          <pc:sldMk cId="3757502433" sldId="331"/>
        </pc:sldMkLst>
        <pc:spChg chg="mod">
          <ac:chgData name="Les Ellaby" userId="67f2eb824c657cd3" providerId="LiveId" clId="{8B545E4D-A19E-4AF4-AF25-4C3888076C40}" dt="2019-07-29T08:52:28.235" v="42" actId="20577"/>
          <ac:spMkLst>
            <pc:docMk/>
            <pc:sldMk cId="3757502433" sldId="331"/>
            <ac:spMk id="3" creationId="{9A46576A-C3FD-4A39-B290-11BB9907999E}"/>
          </ac:spMkLst>
        </pc:spChg>
      </pc:sldChg>
      <pc:sldChg chg="modSp">
        <pc:chgData name="Les Ellaby" userId="67f2eb824c657cd3" providerId="LiveId" clId="{8B545E4D-A19E-4AF4-AF25-4C3888076C40}" dt="2019-07-29T09:02:18.868" v="293" actId="1076"/>
        <pc:sldMkLst>
          <pc:docMk/>
          <pc:sldMk cId="3533793438" sldId="332"/>
        </pc:sldMkLst>
        <pc:spChg chg="mod">
          <ac:chgData name="Les Ellaby" userId="67f2eb824c657cd3" providerId="LiveId" clId="{8B545E4D-A19E-4AF4-AF25-4C3888076C40}" dt="2019-07-29T09:01:45.906" v="292" actId="20577"/>
          <ac:spMkLst>
            <pc:docMk/>
            <pc:sldMk cId="3533793438" sldId="332"/>
            <ac:spMk id="6" creationId="{4846D4A1-8389-4D7C-8841-0020E54385E4}"/>
          </ac:spMkLst>
        </pc:spChg>
        <pc:picChg chg="mod">
          <ac:chgData name="Les Ellaby" userId="67f2eb824c657cd3" providerId="LiveId" clId="{8B545E4D-A19E-4AF4-AF25-4C3888076C40}" dt="2019-07-29T09:02:18.868" v="293" actId="1076"/>
          <ac:picMkLst>
            <pc:docMk/>
            <pc:sldMk cId="3533793438" sldId="332"/>
            <ac:picMk id="8" creationId="{46E5B4F1-FCAB-4575-A4C6-6FE7D0B99C26}"/>
          </ac:picMkLst>
        </pc:picChg>
      </pc:sldChg>
      <pc:sldChg chg="modSp">
        <pc:chgData name="Les Ellaby" userId="67f2eb824c657cd3" providerId="LiveId" clId="{8B545E4D-A19E-4AF4-AF25-4C3888076C40}" dt="2019-07-29T09:03:58.563" v="301" actId="255"/>
        <pc:sldMkLst>
          <pc:docMk/>
          <pc:sldMk cId="2509086956" sldId="333"/>
        </pc:sldMkLst>
        <pc:spChg chg="mod">
          <ac:chgData name="Les Ellaby" userId="67f2eb824c657cd3" providerId="LiveId" clId="{8B545E4D-A19E-4AF4-AF25-4C3888076C40}" dt="2019-07-29T09:03:58.563" v="301" actId="255"/>
          <ac:spMkLst>
            <pc:docMk/>
            <pc:sldMk cId="2509086956" sldId="333"/>
            <ac:spMk id="3" creationId="{0BC165A8-4529-4911-AE14-A95A84A7587A}"/>
          </ac:spMkLst>
        </pc:spChg>
      </pc:sldChg>
      <pc:sldChg chg="modSp">
        <pc:chgData name="Les Ellaby" userId="67f2eb824c657cd3" providerId="LiveId" clId="{8B545E4D-A19E-4AF4-AF25-4C3888076C40}" dt="2019-07-29T09:40:50.112" v="1030" actId="20577"/>
        <pc:sldMkLst>
          <pc:docMk/>
          <pc:sldMk cId="3885871900" sldId="334"/>
        </pc:sldMkLst>
        <pc:spChg chg="mod">
          <ac:chgData name="Les Ellaby" userId="67f2eb824c657cd3" providerId="LiveId" clId="{8B545E4D-A19E-4AF4-AF25-4C3888076C40}" dt="2019-07-29T09:40:50.112" v="1030" actId="20577"/>
          <ac:spMkLst>
            <pc:docMk/>
            <pc:sldMk cId="3885871900" sldId="334"/>
            <ac:spMk id="5" creationId="{EDAB2BB0-0533-407B-8657-070D47AF0616}"/>
          </ac:spMkLst>
        </pc:spChg>
      </pc:sldChg>
      <pc:sldChg chg="modSp">
        <pc:chgData name="Les Ellaby" userId="67f2eb824c657cd3" providerId="LiveId" clId="{8B545E4D-A19E-4AF4-AF25-4C3888076C40}" dt="2019-07-29T09:48:34.806" v="1188" actId="20577"/>
        <pc:sldMkLst>
          <pc:docMk/>
          <pc:sldMk cId="315996357" sldId="335"/>
        </pc:sldMkLst>
        <pc:spChg chg="mod">
          <ac:chgData name="Les Ellaby" userId="67f2eb824c657cd3" providerId="LiveId" clId="{8B545E4D-A19E-4AF4-AF25-4C3888076C40}" dt="2019-07-29T09:46:02.931" v="1183" actId="20577"/>
          <ac:spMkLst>
            <pc:docMk/>
            <pc:sldMk cId="315996357" sldId="335"/>
            <ac:spMk id="4" creationId="{A422430D-CBF3-4002-9305-EEC1C5F8E6B2}"/>
          </ac:spMkLst>
        </pc:spChg>
        <pc:spChg chg="mod">
          <ac:chgData name="Les Ellaby" userId="67f2eb824c657cd3" providerId="LiveId" clId="{8B545E4D-A19E-4AF4-AF25-4C3888076C40}" dt="2019-07-29T09:48:34.806" v="1188" actId="20577"/>
          <ac:spMkLst>
            <pc:docMk/>
            <pc:sldMk cId="315996357" sldId="335"/>
            <ac:spMk id="7" creationId="{315725DD-F330-40D7-84BE-3044B29C0E2E}"/>
          </ac:spMkLst>
        </pc:spChg>
        <pc:picChg chg="mod">
          <ac:chgData name="Les Ellaby" userId="67f2eb824c657cd3" providerId="LiveId" clId="{8B545E4D-A19E-4AF4-AF25-4C3888076C40}" dt="2019-07-29T09:48:11.668" v="1185" actId="14100"/>
          <ac:picMkLst>
            <pc:docMk/>
            <pc:sldMk cId="315996357" sldId="335"/>
            <ac:picMk id="6" creationId="{B43EEBDE-EEA1-4904-B349-04F5ABA2F45F}"/>
          </ac:picMkLst>
        </pc:picChg>
      </pc:sldChg>
      <pc:sldChg chg="del">
        <pc:chgData name="Les Ellaby" userId="67f2eb824c657cd3" providerId="LiveId" clId="{8B545E4D-A19E-4AF4-AF25-4C3888076C40}" dt="2019-07-29T09:50:55.282" v="1189" actId="2696"/>
        <pc:sldMkLst>
          <pc:docMk/>
          <pc:sldMk cId="3839754811" sldId="336"/>
        </pc:sldMkLst>
      </pc:sldChg>
      <pc:sldChg chg="del">
        <pc:chgData name="Les Ellaby" userId="67f2eb824c657cd3" providerId="LiveId" clId="{8B545E4D-A19E-4AF4-AF25-4C3888076C40}" dt="2019-07-29T09:51:05.647" v="1190" actId="2696"/>
        <pc:sldMkLst>
          <pc:docMk/>
          <pc:sldMk cId="2824696149" sldId="337"/>
        </pc:sldMkLst>
      </pc:sldChg>
    </pc:docChg>
  </pc:docChgLst>
  <pc:docChgLst>
    <pc:chgData name="Les Ellaby" userId="67f2eb824c657cd3" providerId="LiveId" clId="{91E3310C-0362-4D58-B93B-2D301ECF0E1C}"/>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nl-NL"/>
          </a:p>
        </p:txBody>
      </p:sp>
      <p:sp>
        <p:nvSpPr>
          <p:cNvPr id="3" name="Tijdelijke aanduiding voor datum 2"/>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2F3B66C-F0E3-4DAD-974F-30E2FB96EFDA}" type="datetimeFigureOut">
              <a:rPr lang="nl-NL"/>
              <a:pPr>
                <a:defRPr/>
              </a:pPr>
              <a:t>30-7-2019</a:t>
            </a:fld>
            <a:endParaRPr lang="nl-NL"/>
          </a:p>
        </p:txBody>
      </p:sp>
      <p:sp>
        <p:nvSpPr>
          <p:cNvPr id="4" name="Tijdelijke aanduiding voor dia-afbeelding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nl-NL"/>
          </a:p>
        </p:txBody>
      </p:sp>
      <p:sp>
        <p:nvSpPr>
          <p:cNvPr id="7" name="Tijdelijke aanduiding voor dianumm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4DB7C9D-F826-44CC-9599-EFD08458D760}" type="slidenum">
              <a:rPr lang="nl-NL" altLang="nl-NL"/>
              <a:pPr>
                <a:defRPr/>
              </a:pPr>
              <a:t>‹#›</a:t>
            </a:fld>
            <a:endParaRPr lang="nl-NL" altLang="nl-NL"/>
          </a:p>
        </p:txBody>
      </p:sp>
    </p:spTree>
    <p:extLst>
      <p:ext uri="{BB962C8B-B14F-4D97-AF65-F5344CB8AC3E}">
        <p14:creationId xmlns:p14="http://schemas.microsoft.com/office/powerpoint/2010/main" val="13730772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Introductory slide</a:t>
            </a:r>
          </a:p>
        </p:txBody>
      </p:sp>
      <p:sp>
        <p:nvSpPr>
          <p:cNvPr id="4" name="Slide Number Placeholder 3"/>
          <p:cNvSpPr>
            <a:spLocks noGrp="1"/>
          </p:cNvSpPr>
          <p:nvPr>
            <p:ph type="sldNum" sz="quarter" idx="10"/>
          </p:nvPr>
        </p:nvSpPr>
        <p:spPr/>
        <p:txBody>
          <a:bodyPr/>
          <a:lstStyle/>
          <a:p>
            <a:pPr>
              <a:defRPr/>
            </a:pPr>
            <a:fld id="{34DB7C9D-F826-44CC-9599-EFD08458D760}" type="slidenum">
              <a:rPr lang="nl-NL" altLang="nl-NL" smtClean="0"/>
              <a:pPr>
                <a:defRPr/>
              </a:pPr>
              <a:t>1</a:t>
            </a:fld>
            <a:endParaRPr lang="nl-NL" altLang="nl-NL"/>
          </a:p>
        </p:txBody>
      </p:sp>
    </p:spTree>
    <p:extLst>
      <p:ext uri="{BB962C8B-B14F-4D97-AF65-F5344CB8AC3E}">
        <p14:creationId xmlns:p14="http://schemas.microsoft.com/office/powerpoint/2010/main" val="2055926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Less direct impact on the subgrade, reducing the risk of subsidence, compaction and failure. Allowing the safe use of far thinner stabilised layers when RoadCem is used.</a:t>
            </a:r>
          </a:p>
        </p:txBody>
      </p:sp>
      <p:sp>
        <p:nvSpPr>
          <p:cNvPr id="4" name="Slide Number Placeholder 3"/>
          <p:cNvSpPr>
            <a:spLocks noGrp="1"/>
          </p:cNvSpPr>
          <p:nvPr>
            <p:ph type="sldNum" sz="quarter" idx="10"/>
          </p:nvPr>
        </p:nvSpPr>
        <p:spPr/>
        <p:txBody>
          <a:bodyPr/>
          <a:lstStyle/>
          <a:p>
            <a:pPr>
              <a:defRPr/>
            </a:pPr>
            <a:fld id="{34DB7C9D-F826-44CC-9599-EFD08458D760}" type="slidenum">
              <a:rPr lang="nl-NL" altLang="nl-NL" smtClean="0"/>
              <a:pPr>
                <a:defRPr/>
              </a:pPr>
              <a:t>10</a:t>
            </a:fld>
            <a:endParaRPr lang="nl-NL" altLang="nl-NL"/>
          </a:p>
        </p:txBody>
      </p:sp>
    </p:spTree>
    <p:extLst>
      <p:ext uri="{BB962C8B-B14F-4D97-AF65-F5344CB8AC3E}">
        <p14:creationId xmlns:p14="http://schemas.microsoft.com/office/powerpoint/2010/main" val="1954176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Long term impact resistant durability and high loading strengths can be achieved with RoadCem from almost any soils.</a:t>
            </a:r>
          </a:p>
        </p:txBody>
      </p:sp>
      <p:sp>
        <p:nvSpPr>
          <p:cNvPr id="4" name="Slide Number Placeholder 3"/>
          <p:cNvSpPr>
            <a:spLocks noGrp="1"/>
          </p:cNvSpPr>
          <p:nvPr>
            <p:ph type="sldNum" sz="quarter" idx="10"/>
          </p:nvPr>
        </p:nvSpPr>
        <p:spPr/>
        <p:txBody>
          <a:bodyPr/>
          <a:lstStyle/>
          <a:p>
            <a:pPr>
              <a:defRPr/>
            </a:pPr>
            <a:fld id="{34DB7C9D-F826-44CC-9599-EFD08458D760}" type="slidenum">
              <a:rPr lang="nl-NL" altLang="nl-NL" smtClean="0"/>
              <a:pPr>
                <a:defRPr/>
              </a:pPr>
              <a:t>11</a:t>
            </a:fld>
            <a:endParaRPr lang="nl-NL" altLang="nl-NL"/>
          </a:p>
        </p:txBody>
      </p:sp>
    </p:spTree>
    <p:extLst>
      <p:ext uri="{BB962C8B-B14F-4D97-AF65-F5344CB8AC3E}">
        <p14:creationId xmlns:p14="http://schemas.microsoft.com/office/powerpoint/2010/main" val="2778017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Copies of the full NIBE report can be downloaded online one our www.soilconcrete.co.uk web site</a:t>
            </a:r>
          </a:p>
        </p:txBody>
      </p:sp>
      <p:sp>
        <p:nvSpPr>
          <p:cNvPr id="4" name="Slide Number Placeholder 3"/>
          <p:cNvSpPr>
            <a:spLocks noGrp="1"/>
          </p:cNvSpPr>
          <p:nvPr>
            <p:ph type="sldNum" sz="quarter" idx="10"/>
          </p:nvPr>
        </p:nvSpPr>
        <p:spPr/>
        <p:txBody>
          <a:bodyPr/>
          <a:lstStyle/>
          <a:p>
            <a:pPr>
              <a:defRPr/>
            </a:pPr>
            <a:fld id="{34DB7C9D-F826-44CC-9599-EFD08458D760}" type="slidenum">
              <a:rPr lang="nl-NL" altLang="nl-NL" smtClean="0"/>
              <a:pPr>
                <a:defRPr/>
              </a:pPr>
              <a:t>12</a:t>
            </a:fld>
            <a:endParaRPr lang="nl-NL" altLang="nl-NL"/>
          </a:p>
        </p:txBody>
      </p:sp>
    </p:spTree>
    <p:extLst>
      <p:ext uri="{BB962C8B-B14F-4D97-AF65-F5344CB8AC3E}">
        <p14:creationId xmlns:p14="http://schemas.microsoft.com/office/powerpoint/2010/main" val="2952588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the four main classes of clay soil in the UK respond well to stabilisation with RoadCem, it is important though to differentiate clay from silt when designing a suitable stabilisation mix. Silt often causes problems with its propensity to retain water, silt also binds really very well with RoadCem.</a:t>
            </a:r>
          </a:p>
        </p:txBody>
      </p:sp>
      <p:sp>
        <p:nvSpPr>
          <p:cNvPr id="4" name="Slide Number Placeholder 3"/>
          <p:cNvSpPr>
            <a:spLocks noGrp="1"/>
          </p:cNvSpPr>
          <p:nvPr>
            <p:ph type="sldNum" sz="quarter" idx="10"/>
          </p:nvPr>
        </p:nvSpPr>
        <p:spPr/>
        <p:txBody>
          <a:bodyPr/>
          <a:lstStyle/>
          <a:p>
            <a:pPr>
              <a:defRPr/>
            </a:pPr>
            <a:fld id="{34DB7C9D-F826-44CC-9599-EFD08458D760}" type="slidenum">
              <a:rPr lang="nl-NL" altLang="nl-NL" smtClean="0"/>
              <a:pPr>
                <a:defRPr/>
              </a:pPr>
              <a:t>13</a:t>
            </a:fld>
            <a:endParaRPr lang="nl-NL" altLang="nl-NL"/>
          </a:p>
        </p:txBody>
      </p:sp>
    </p:spTree>
    <p:extLst>
      <p:ext uri="{BB962C8B-B14F-4D97-AF65-F5344CB8AC3E}">
        <p14:creationId xmlns:p14="http://schemas.microsoft.com/office/powerpoint/2010/main" val="3302644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Sand has been well documented to bind well with cement. The stabilisation though whilst high in compressive strength will be very brittle and prone to crack and break. Adding RoadCem will, as shown greatly increase the flexural strength achieving a high e-modulus value for long term strength.</a:t>
            </a:r>
          </a:p>
        </p:txBody>
      </p:sp>
      <p:sp>
        <p:nvSpPr>
          <p:cNvPr id="4" name="Slide Number Placeholder 3"/>
          <p:cNvSpPr>
            <a:spLocks noGrp="1"/>
          </p:cNvSpPr>
          <p:nvPr>
            <p:ph type="sldNum" sz="quarter" idx="10"/>
          </p:nvPr>
        </p:nvSpPr>
        <p:spPr/>
        <p:txBody>
          <a:bodyPr/>
          <a:lstStyle/>
          <a:p>
            <a:pPr>
              <a:defRPr/>
            </a:pPr>
            <a:fld id="{34DB7C9D-F826-44CC-9599-EFD08458D760}" type="slidenum">
              <a:rPr lang="nl-NL" altLang="nl-NL" smtClean="0"/>
              <a:pPr>
                <a:defRPr/>
              </a:pPr>
              <a:t>14</a:t>
            </a:fld>
            <a:endParaRPr lang="nl-NL" altLang="nl-NL"/>
          </a:p>
        </p:txBody>
      </p:sp>
    </p:spTree>
    <p:extLst>
      <p:ext uri="{BB962C8B-B14F-4D97-AF65-F5344CB8AC3E}">
        <p14:creationId xmlns:p14="http://schemas.microsoft.com/office/powerpoint/2010/main" val="2644375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Fortunately the Dutch do not have any natural sulphate bearing soils, so research is a little light. Sherwood stated that “in all forms of sulphate attack, water is an essential part of the reaction” We know that with RoadCem no water enters the layer and no free water is available in the stabilised layer and we are confident that sulphate heave will be reduced as a result.</a:t>
            </a:r>
          </a:p>
        </p:txBody>
      </p:sp>
      <p:sp>
        <p:nvSpPr>
          <p:cNvPr id="4" name="Slide Number Placeholder 3"/>
          <p:cNvSpPr>
            <a:spLocks noGrp="1"/>
          </p:cNvSpPr>
          <p:nvPr>
            <p:ph type="sldNum" sz="quarter" idx="5"/>
          </p:nvPr>
        </p:nvSpPr>
        <p:spPr/>
        <p:txBody>
          <a:bodyPr/>
          <a:lstStyle/>
          <a:p>
            <a:pPr>
              <a:defRPr/>
            </a:pPr>
            <a:fld id="{34DB7C9D-F826-44CC-9599-EFD08458D760}" type="slidenum">
              <a:rPr lang="nl-NL" altLang="nl-NL" smtClean="0"/>
              <a:pPr>
                <a:defRPr/>
              </a:pPr>
              <a:t>15</a:t>
            </a:fld>
            <a:endParaRPr lang="nl-NL" altLang="nl-NL"/>
          </a:p>
        </p:txBody>
      </p:sp>
    </p:spTree>
    <p:extLst>
      <p:ext uri="{BB962C8B-B14F-4D97-AF65-F5344CB8AC3E}">
        <p14:creationId xmlns:p14="http://schemas.microsoft.com/office/powerpoint/2010/main" val="1726355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very happy to be involved in any testing programme and we have are own laboratory with capability to carry out all types of testing </a:t>
            </a:r>
          </a:p>
        </p:txBody>
      </p:sp>
      <p:sp>
        <p:nvSpPr>
          <p:cNvPr id="4" name="Slide Number Placeholder 3"/>
          <p:cNvSpPr>
            <a:spLocks noGrp="1"/>
          </p:cNvSpPr>
          <p:nvPr>
            <p:ph type="sldNum" sz="quarter" idx="5"/>
          </p:nvPr>
        </p:nvSpPr>
        <p:spPr/>
        <p:txBody>
          <a:bodyPr/>
          <a:lstStyle/>
          <a:p>
            <a:pPr>
              <a:defRPr/>
            </a:pPr>
            <a:fld id="{34DB7C9D-F826-44CC-9599-EFD08458D760}" type="slidenum">
              <a:rPr lang="nl-NL" altLang="nl-NL" smtClean="0"/>
              <a:pPr>
                <a:defRPr/>
              </a:pPr>
              <a:t>16</a:t>
            </a:fld>
            <a:endParaRPr lang="nl-NL" altLang="nl-NL"/>
          </a:p>
        </p:txBody>
      </p:sp>
    </p:spTree>
    <p:extLst>
      <p:ext uri="{BB962C8B-B14F-4D97-AF65-F5344CB8AC3E}">
        <p14:creationId xmlns:p14="http://schemas.microsoft.com/office/powerpoint/2010/main" val="608631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Fast, cost effective road construction being carried out by Arcadis in Holland</a:t>
            </a:r>
          </a:p>
        </p:txBody>
      </p:sp>
      <p:sp>
        <p:nvSpPr>
          <p:cNvPr id="4" name="Slide Number Placeholder 3"/>
          <p:cNvSpPr>
            <a:spLocks noGrp="1"/>
          </p:cNvSpPr>
          <p:nvPr>
            <p:ph type="sldNum" sz="quarter" idx="10"/>
          </p:nvPr>
        </p:nvSpPr>
        <p:spPr/>
        <p:txBody>
          <a:bodyPr/>
          <a:lstStyle/>
          <a:p>
            <a:pPr>
              <a:defRPr/>
            </a:pPr>
            <a:fld id="{34DB7C9D-F826-44CC-9599-EFD08458D760}" type="slidenum">
              <a:rPr lang="nl-NL" altLang="nl-NL" smtClean="0"/>
              <a:pPr>
                <a:defRPr/>
              </a:pPr>
              <a:t>18</a:t>
            </a:fld>
            <a:endParaRPr lang="nl-NL" altLang="nl-NL"/>
          </a:p>
        </p:txBody>
      </p:sp>
    </p:spTree>
    <p:extLst>
      <p:ext uri="{BB962C8B-B14F-4D97-AF65-F5344CB8AC3E}">
        <p14:creationId xmlns:p14="http://schemas.microsoft.com/office/powerpoint/2010/main" val="3215686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Large RoadCem soil concrete platform built from soft organic lakeside soils, now used un-surfaced as a major concert venue in Holland</a:t>
            </a:r>
          </a:p>
        </p:txBody>
      </p:sp>
      <p:sp>
        <p:nvSpPr>
          <p:cNvPr id="4" name="Slide Number Placeholder 3"/>
          <p:cNvSpPr>
            <a:spLocks noGrp="1"/>
          </p:cNvSpPr>
          <p:nvPr>
            <p:ph type="sldNum" sz="quarter" idx="10"/>
          </p:nvPr>
        </p:nvSpPr>
        <p:spPr/>
        <p:txBody>
          <a:bodyPr/>
          <a:lstStyle/>
          <a:p>
            <a:pPr>
              <a:defRPr/>
            </a:pPr>
            <a:fld id="{34DB7C9D-F826-44CC-9599-EFD08458D760}" type="slidenum">
              <a:rPr lang="nl-NL" altLang="nl-NL" smtClean="0"/>
              <a:pPr>
                <a:defRPr/>
              </a:pPr>
              <a:t>19</a:t>
            </a:fld>
            <a:endParaRPr lang="nl-NL" altLang="nl-NL"/>
          </a:p>
        </p:txBody>
      </p:sp>
    </p:spTree>
    <p:extLst>
      <p:ext uri="{BB962C8B-B14F-4D97-AF65-F5344CB8AC3E}">
        <p14:creationId xmlns:p14="http://schemas.microsoft.com/office/powerpoint/2010/main" val="2967169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Major annual floods in Mexico destroy conventional roads but leave the RoadCem roads intact. The UNESCO report is available as a download on web site: www.soilconcrete.co.uk</a:t>
            </a:r>
          </a:p>
        </p:txBody>
      </p:sp>
      <p:sp>
        <p:nvSpPr>
          <p:cNvPr id="4" name="Slide Number Placeholder 3"/>
          <p:cNvSpPr>
            <a:spLocks noGrp="1"/>
          </p:cNvSpPr>
          <p:nvPr>
            <p:ph type="sldNum" sz="quarter" idx="10"/>
          </p:nvPr>
        </p:nvSpPr>
        <p:spPr/>
        <p:txBody>
          <a:bodyPr/>
          <a:lstStyle/>
          <a:p>
            <a:pPr>
              <a:defRPr/>
            </a:pPr>
            <a:fld id="{34DB7C9D-F826-44CC-9599-EFD08458D760}" type="slidenum">
              <a:rPr lang="nl-NL" altLang="nl-NL" smtClean="0"/>
              <a:pPr>
                <a:defRPr/>
              </a:pPr>
              <a:t>20</a:t>
            </a:fld>
            <a:endParaRPr lang="nl-NL" altLang="nl-NL"/>
          </a:p>
        </p:txBody>
      </p:sp>
    </p:spTree>
    <p:extLst>
      <p:ext uri="{BB962C8B-B14F-4D97-AF65-F5344CB8AC3E}">
        <p14:creationId xmlns:p14="http://schemas.microsoft.com/office/powerpoint/2010/main" val="249377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5D1774-0559-460F-AF6B-51FB06670211}" type="slidenum">
              <a:rPr lang="de-DE" altLang="nl-NL" smtClean="0">
                <a:latin typeface="Calibri" panose="020F0502020204030204" pitchFamily="34" charset="0"/>
              </a:rPr>
              <a:pPr/>
              <a:t>2</a:t>
            </a:fld>
            <a:endParaRPr lang="de-DE" altLang="nl-NL">
              <a:latin typeface="Calibri" panose="020F0502020204030204" pitchFamily="34" charset="0"/>
            </a:endParaRPr>
          </a:p>
        </p:txBody>
      </p:sp>
      <p:sp>
        <p:nvSpPr>
          <p:cNvPr id="10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noProof="1"/>
              <a:t>PowerCem are now operating in the following countries with the recent additions of China and India.</a:t>
            </a:r>
          </a:p>
        </p:txBody>
      </p:sp>
    </p:spTree>
    <p:extLst>
      <p:ext uri="{BB962C8B-B14F-4D97-AF65-F5344CB8AC3E}">
        <p14:creationId xmlns:p14="http://schemas.microsoft.com/office/powerpoint/2010/main" val="4211823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Four different clay types, three of which were Sulphate bearing were successfully stabilised with RoadCem in the construction of this trucking road through the Amazonian rain forest. Used unsurfaced during the two year construction phase of the massive Petrobras refinery. </a:t>
            </a:r>
          </a:p>
        </p:txBody>
      </p:sp>
      <p:sp>
        <p:nvSpPr>
          <p:cNvPr id="4" name="Slide Number Placeholder 3"/>
          <p:cNvSpPr>
            <a:spLocks noGrp="1"/>
          </p:cNvSpPr>
          <p:nvPr>
            <p:ph type="sldNum" sz="quarter" idx="10"/>
          </p:nvPr>
        </p:nvSpPr>
        <p:spPr/>
        <p:txBody>
          <a:bodyPr/>
          <a:lstStyle/>
          <a:p>
            <a:pPr>
              <a:defRPr/>
            </a:pPr>
            <a:fld id="{34DB7C9D-F826-44CC-9599-EFD08458D760}" type="slidenum">
              <a:rPr lang="nl-NL" altLang="nl-NL" smtClean="0"/>
              <a:pPr>
                <a:defRPr/>
              </a:pPr>
              <a:t>21</a:t>
            </a:fld>
            <a:endParaRPr lang="nl-NL" altLang="nl-NL"/>
          </a:p>
        </p:txBody>
      </p:sp>
    </p:spTree>
    <p:extLst>
      <p:ext uri="{BB962C8B-B14F-4D97-AF65-F5344CB8AC3E}">
        <p14:creationId xmlns:p14="http://schemas.microsoft.com/office/powerpoint/2010/main" val="356450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1,200,000 lb walking drill rig, operating safely on a 350mm RoadCem soil platform. Built from the existing highly acidic Muskeg soils</a:t>
            </a:r>
          </a:p>
        </p:txBody>
      </p:sp>
      <p:sp>
        <p:nvSpPr>
          <p:cNvPr id="4" name="Slide Number Placeholder 3"/>
          <p:cNvSpPr>
            <a:spLocks noGrp="1"/>
          </p:cNvSpPr>
          <p:nvPr>
            <p:ph type="sldNum" sz="quarter" idx="10"/>
          </p:nvPr>
        </p:nvSpPr>
        <p:spPr/>
        <p:txBody>
          <a:bodyPr/>
          <a:lstStyle/>
          <a:p>
            <a:pPr>
              <a:defRPr/>
            </a:pPr>
            <a:fld id="{34DB7C9D-F826-44CC-9599-EFD08458D760}" type="slidenum">
              <a:rPr lang="nl-NL" altLang="nl-NL" smtClean="0"/>
              <a:pPr>
                <a:defRPr/>
              </a:pPr>
              <a:t>22</a:t>
            </a:fld>
            <a:endParaRPr lang="nl-NL" altLang="nl-NL"/>
          </a:p>
        </p:txBody>
      </p:sp>
    </p:spTree>
    <p:extLst>
      <p:ext uri="{BB962C8B-B14F-4D97-AF65-F5344CB8AC3E}">
        <p14:creationId xmlns:p14="http://schemas.microsoft.com/office/powerpoint/2010/main" val="3206412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Walton Road Bridge built by Costain using RoadCem to form the construction heavy duty soil concrete working platforms. winner of a major UK construction project award three years running</a:t>
            </a:r>
          </a:p>
        </p:txBody>
      </p:sp>
      <p:sp>
        <p:nvSpPr>
          <p:cNvPr id="4" name="Tijdelijke aanduiding voor dianummer 3"/>
          <p:cNvSpPr>
            <a:spLocks noGrp="1"/>
          </p:cNvSpPr>
          <p:nvPr>
            <p:ph type="sldNum" sz="quarter" idx="10"/>
          </p:nvPr>
        </p:nvSpPr>
        <p:spPr/>
        <p:txBody>
          <a:bodyPr/>
          <a:lstStyle/>
          <a:p>
            <a:pPr>
              <a:defRPr/>
            </a:pPr>
            <a:fld id="{34DB7C9D-F826-44CC-9599-EFD08458D760}" type="slidenum">
              <a:rPr lang="nl-NL" altLang="nl-NL" smtClean="0"/>
              <a:pPr>
                <a:defRPr/>
              </a:pPr>
              <a:t>23</a:t>
            </a:fld>
            <a:endParaRPr lang="nl-NL" altLang="nl-NL"/>
          </a:p>
        </p:txBody>
      </p:sp>
    </p:spTree>
    <p:extLst>
      <p:ext uri="{BB962C8B-B14F-4D97-AF65-F5344CB8AC3E}">
        <p14:creationId xmlns:p14="http://schemas.microsoft.com/office/powerpoint/2010/main" val="3455863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Durable crack free piling mat built with high </a:t>
            </a:r>
            <a:r>
              <a:rPr lang="en-GB" baseline="0" dirty="0"/>
              <a:t>dynamic absorption </a:t>
            </a:r>
            <a:r>
              <a:rPr lang="en-GB" dirty="0"/>
              <a:t>from site won silty soils for Severn Trent.</a:t>
            </a:r>
          </a:p>
        </p:txBody>
      </p:sp>
      <p:sp>
        <p:nvSpPr>
          <p:cNvPr id="4" name="Slide Number Placeholder 3"/>
          <p:cNvSpPr>
            <a:spLocks noGrp="1"/>
          </p:cNvSpPr>
          <p:nvPr>
            <p:ph type="sldNum" sz="quarter" idx="10"/>
          </p:nvPr>
        </p:nvSpPr>
        <p:spPr/>
        <p:txBody>
          <a:bodyPr/>
          <a:lstStyle/>
          <a:p>
            <a:pPr>
              <a:defRPr/>
            </a:pPr>
            <a:fld id="{34DB7C9D-F826-44CC-9599-EFD08458D760}" type="slidenum">
              <a:rPr lang="nl-NL" altLang="nl-NL" smtClean="0"/>
              <a:pPr>
                <a:defRPr/>
              </a:pPr>
              <a:t>24</a:t>
            </a:fld>
            <a:endParaRPr lang="nl-NL" altLang="nl-NL"/>
          </a:p>
        </p:txBody>
      </p:sp>
    </p:spTree>
    <p:extLst>
      <p:ext uri="{BB962C8B-B14F-4D97-AF65-F5344CB8AC3E}">
        <p14:creationId xmlns:p14="http://schemas.microsoft.com/office/powerpoint/2010/main" val="1156190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100% recycleable haul roads built for National Grid</a:t>
            </a:r>
            <a:r>
              <a:rPr lang="en-GB" baseline="0" dirty="0"/>
              <a:t> from arable top soils at </a:t>
            </a:r>
            <a:r>
              <a:rPr lang="en-GB" baseline="0" dirty="0" err="1"/>
              <a:t>Brinsworth</a:t>
            </a:r>
            <a:r>
              <a:rPr lang="en-GB" baseline="0"/>
              <a:t>.</a:t>
            </a:r>
            <a:endParaRPr lang="en-GB" dirty="0"/>
          </a:p>
        </p:txBody>
      </p:sp>
      <p:sp>
        <p:nvSpPr>
          <p:cNvPr id="4" name="Slide Number Placeholder 3"/>
          <p:cNvSpPr>
            <a:spLocks noGrp="1"/>
          </p:cNvSpPr>
          <p:nvPr>
            <p:ph type="sldNum" sz="quarter" idx="10"/>
          </p:nvPr>
        </p:nvSpPr>
        <p:spPr/>
        <p:txBody>
          <a:bodyPr/>
          <a:lstStyle/>
          <a:p>
            <a:pPr>
              <a:defRPr/>
            </a:pPr>
            <a:fld id="{34DB7C9D-F826-44CC-9599-EFD08458D760}" type="slidenum">
              <a:rPr lang="nl-NL" altLang="nl-NL" smtClean="0"/>
              <a:pPr>
                <a:defRPr/>
              </a:pPr>
              <a:t>25</a:t>
            </a:fld>
            <a:endParaRPr lang="nl-NL" altLang="nl-NL"/>
          </a:p>
        </p:txBody>
      </p:sp>
    </p:spTree>
    <p:extLst>
      <p:ext uri="{BB962C8B-B14F-4D97-AF65-F5344CB8AC3E}">
        <p14:creationId xmlns:p14="http://schemas.microsoft.com/office/powerpoint/2010/main" val="2858988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Product has Worldwide Patents now in place</a:t>
            </a:r>
          </a:p>
        </p:txBody>
      </p:sp>
      <p:sp>
        <p:nvSpPr>
          <p:cNvPr id="4" name="Slide Number Placeholder 3"/>
          <p:cNvSpPr>
            <a:spLocks noGrp="1"/>
          </p:cNvSpPr>
          <p:nvPr>
            <p:ph type="sldNum" sz="quarter" idx="10"/>
          </p:nvPr>
        </p:nvSpPr>
        <p:spPr/>
        <p:txBody>
          <a:bodyPr/>
          <a:lstStyle/>
          <a:p>
            <a:fld id="{DFBF0B20-D3B4-4174-9FC0-C60738FFB563}" type="slidenum">
              <a:rPr lang="nl-NL" smtClean="0"/>
              <a:pPr/>
              <a:t>3</a:t>
            </a:fld>
            <a:endParaRPr lang="nl-NL"/>
          </a:p>
        </p:txBody>
      </p:sp>
    </p:spTree>
    <p:extLst>
      <p:ext uri="{BB962C8B-B14F-4D97-AF65-F5344CB8AC3E}">
        <p14:creationId xmlns:p14="http://schemas.microsoft.com/office/powerpoint/2010/main" val="220323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technology is well researched and is backed up by field application projects carried out by the large Dutch Arcadis engineering group</a:t>
            </a:r>
          </a:p>
        </p:txBody>
      </p:sp>
      <p:sp>
        <p:nvSpPr>
          <p:cNvPr id="4" name="Slide Number Placeholder 3"/>
          <p:cNvSpPr>
            <a:spLocks noGrp="1"/>
          </p:cNvSpPr>
          <p:nvPr>
            <p:ph type="sldNum" sz="quarter" idx="5"/>
          </p:nvPr>
        </p:nvSpPr>
        <p:spPr/>
        <p:txBody>
          <a:bodyPr/>
          <a:lstStyle/>
          <a:p>
            <a:pPr>
              <a:defRPr/>
            </a:pPr>
            <a:fld id="{34DB7C9D-F826-44CC-9599-EFD08458D760}" type="slidenum">
              <a:rPr lang="nl-NL" altLang="nl-NL" smtClean="0"/>
              <a:pPr>
                <a:defRPr/>
              </a:pPr>
              <a:t>4</a:t>
            </a:fld>
            <a:endParaRPr lang="nl-NL" altLang="nl-NL"/>
          </a:p>
        </p:txBody>
      </p:sp>
    </p:spTree>
    <p:extLst>
      <p:ext uri="{BB962C8B-B14F-4D97-AF65-F5344CB8AC3E}">
        <p14:creationId xmlns:p14="http://schemas.microsoft.com/office/powerpoint/2010/main" val="2780972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Wrapping soil particles is much more effective than gluing them. The result gives greater crack free flexibility, durability and impermeability. </a:t>
            </a:r>
          </a:p>
        </p:txBody>
      </p:sp>
      <p:sp>
        <p:nvSpPr>
          <p:cNvPr id="4" name="Slide Number Placeholder 3"/>
          <p:cNvSpPr>
            <a:spLocks noGrp="1"/>
          </p:cNvSpPr>
          <p:nvPr>
            <p:ph type="sldNum" sz="quarter" idx="10"/>
          </p:nvPr>
        </p:nvSpPr>
        <p:spPr/>
        <p:txBody>
          <a:bodyPr/>
          <a:lstStyle/>
          <a:p>
            <a:pPr>
              <a:defRPr/>
            </a:pPr>
            <a:fld id="{34DB7C9D-F826-44CC-9599-EFD08458D760}" type="slidenum">
              <a:rPr lang="nl-NL" altLang="nl-NL" smtClean="0"/>
              <a:pPr>
                <a:defRPr/>
              </a:pPr>
              <a:t>5</a:t>
            </a:fld>
            <a:endParaRPr lang="nl-NL" altLang="nl-NL"/>
          </a:p>
        </p:txBody>
      </p:sp>
    </p:spTree>
    <p:extLst>
      <p:ext uri="{BB962C8B-B14F-4D97-AF65-F5344CB8AC3E}">
        <p14:creationId xmlns:p14="http://schemas.microsoft.com/office/powerpoint/2010/main" val="2886049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Reducing materials used in construction is sustainable and smart</a:t>
            </a:r>
          </a:p>
        </p:txBody>
      </p:sp>
      <p:sp>
        <p:nvSpPr>
          <p:cNvPr id="4" name="Slide Number Placeholder 3"/>
          <p:cNvSpPr>
            <a:spLocks noGrp="1"/>
          </p:cNvSpPr>
          <p:nvPr>
            <p:ph type="sldNum" sz="quarter" idx="10"/>
          </p:nvPr>
        </p:nvSpPr>
        <p:spPr/>
        <p:txBody>
          <a:bodyPr/>
          <a:lstStyle/>
          <a:p>
            <a:pPr>
              <a:defRPr/>
            </a:pPr>
            <a:fld id="{34DB7C9D-F826-44CC-9599-EFD08458D760}" type="slidenum">
              <a:rPr lang="nl-NL" altLang="nl-NL" smtClean="0"/>
              <a:pPr>
                <a:defRPr/>
              </a:pPr>
              <a:t>6</a:t>
            </a:fld>
            <a:endParaRPr lang="nl-NL" altLang="nl-NL"/>
          </a:p>
        </p:txBody>
      </p:sp>
    </p:spTree>
    <p:extLst>
      <p:ext uri="{BB962C8B-B14F-4D97-AF65-F5344CB8AC3E}">
        <p14:creationId xmlns:p14="http://schemas.microsoft.com/office/powerpoint/2010/main" val="3746602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RoadCem reduces latent bound water surface pressure surrounding the soil particles during stabilisation allowing total binding to take place </a:t>
            </a:r>
          </a:p>
        </p:txBody>
      </p:sp>
      <p:sp>
        <p:nvSpPr>
          <p:cNvPr id="4" name="Slide Number Placeholder 3"/>
          <p:cNvSpPr>
            <a:spLocks noGrp="1"/>
          </p:cNvSpPr>
          <p:nvPr>
            <p:ph type="sldNum" sz="quarter" idx="10"/>
          </p:nvPr>
        </p:nvSpPr>
        <p:spPr/>
        <p:txBody>
          <a:bodyPr/>
          <a:lstStyle/>
          <a:p>
            <a:pPr>
              <a:defRPr/>
            </a:pPr>
            <a:fld id="{34DB7C9D-F826-44CC-9599-EFD08458D760}" type="slidenum">
              <a:rPr lang="nl-NL" altLang="nl-NL" smtClean="0"/>
              <a:pPr>
                <a:defRPr/>
              </a:pPr>
              <a:t>7</a:t>
            </a:fld>
            <a:endParaRPr lang="nl-NL" altLang="nl-NL"/>
          </a:p>
        </p:txBody>
      </p:sp>
    </p:spTree>
    <p:extLst>
      <p:ext uri="{BB962C8B-B14F-4D97-AF65-F5344CB8AC3E}">
        <p14:creationId xmlns:p14="http://schemas.microsoft.com/office/powerpoint/2010/main" val="1364910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major flaw stabilising with cement alone is the uncontrolled paste barrier caused by the rapid formation of CSH gel which without the addition of RoadCem traps unreacted cement in the stabilisation. Potentially leaving weak voids, wasting cement and causing problems during reinstatement.</a:t>
            </a:r>
          </a:p>
        </p:txBody>
      </p:sp>
      <p:sp>
        <p:nvSpPr>
          <p:cNvPr id="4" name="Slide Number Placeholder 3"/>
          <p:cNvSpPr>
            <a:spLocks noGrp="1"/>
          </p:cNvSpPr>
          <p:nvPr>
            <p:ph type="sldNum" sz="quarter" idx="10"/>
          </p:nvPr>
        </p:nvSpPr>
        <p:spPr/>
        <p:txBody>
          <a:bodyPr/>
          <a:lstStyle/>
          <a:p>
            <a:pPr>
              <a:defRPr/>
            </a:pPr>
            <a:fld id="{34DB7C9D-F826-44CC-9599-EFD08458D760}" type="slidenum">
              <a:rPr lang="nl-NL" altLang="nl-NL" smtClean="0"/>
              <a:pPr>
                <a:defRPr/>
              </a:pPr>
              <a:t>8</a:t>
            </a:fld>
            <a:endParaRPr lang="nl-NL" altLang="nl-NL"/>
          </a:p>
        </p:txBody>
      </p:sp>
    </p:spTree>
    <p:extLst>
      <p:ext uri="{BB962C8B-B14F-4D97-AF65-F5344CB8AC3E}">
        <p14:creationId xmlns:p14="http://schemas.microsoft.com/office/powerpoint/2010/main" val="1105936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Dampening and reducing vibration reduces the risk of cracking, this is important when the working platform is piled, cut or worked in any way. This Visco elastic improvement is also important for the long term integrity of road and rail base under the duress of repetitive heavy loadings.</a:t>
            </a:r>
          </a:p>
        </p:txBody>
      </p:sp>
      <p:sp>
        <p:nvSpPr>
          <p:cNvPr id="4" name="Slide Number Placeholder 3"/>
          <p:cNvSpPr>
            <a:spLocks noGrp="1"/>
          </p:cNvSpPr>
          <p:nvPr>
            <p:ph type="sldNum" sz="quarter" idx="10"/>
          </p:nvPr>
        </p:nvSpPr>
        <p:spPr/>
        <p:txBody>
          <a:bodyPr/>
          <a:lstStyle/>
          <a:p>
            <a:pPr>
              <a:defRPr/>
            </a:pPr>
            <a:fld id="{34DB7C9D-F826-44CC-9599-EFD08458D760}" type="slidenum">
              <a:rPr lang="nl-NL" altLang="nl-NL" smtClean="0"/>
              <a:pPr>
                <a:defRPr/>
              </a:pPr>
              <a:t>9</a:t>
            </a:fld>
            <a:endParaRPr lang="nl-NL" altLang="nl-NL"/>
          </a:p>
        </p:txBody>
      </p:sp>
    </p:spTree>
    <p:extLst>
      <p:ext uri="{BB962C8B-B14F-4D97-AF65-F5344CB8AC3E}">
        <p14:creationId xmlns:p14="http://schemas.microsoft.com/office/powerpoint/2010/main" val="2015636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lvl1pPr>
              <a:defRPr/>
            </a:lvl1pPr>
          </a:lstStyle>
          <a:p>
            <a:pPr>
              <a:defRPr/>
            </a:pPr>
            <a:fld id="{2A0E6223-F917-4C9E-B9E4-3C8A8F03FDFC}" type="datetimeFigureOut">
              <a:rPr lang="nl-NL"/>
              <a:pPr>
                <a:defRPr/>
              </a:pPr>
              <a:t>30-7-2019</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F02545F5-E8D1-4E37-B539-3A6701E5401C}" type="slidenum">
              <a:rPr lang="nl-NL" altLang="nl-NL"/>
              <a:pPr>
                <a:defRPr/>
              </a:pPr>
              <a:t>‹#›</a:t>
            </a:fld>
            <a:endParaRPr lang="nl-NL" altLang="nl-NL"/>
          </a:p>
        </p:txBody>
      </p:sp>
    </p:spTree>
    <p:extLst>
      <p:ext uri="{BB962C8B-B14F-4D97-AF65-F5344CB8AC3E}">
        <p14:creationId xmlns:p14="http://schemas.microsoft.com/office/powerpoint/2010/main" val="712638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B4ED840C-8C94-473E-A533-9C69966A00AA}" type="datetimeFigureOut">
              <a:rPr lang="nl-NL"/>
              <a:pPr>
                <a:defRPr/>
              </a:pPr>
              <a:t>30-7-2019</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6C3C8564-DAB1-4B91-8389-8A0497C61667}" type="slidenum">
              <a:rPr lang="nl-NL" altLang="nl-NL"/>
              <a:pPr>
                <a:defRPr/>
              </a:pPr>
              <a:t>‹#›</a:t>
            </a:fld>
            <a:endParaRPr lang="nl-NL" altLang="nl-NL"/>
          </a:p>
        </p:txBody>
      </p:sp>
    </p:spTree>
    <p:extLst>
      <p:ext uri="{BB962C8B-B14F-4D97-AF65-F5344CB8AC3E}">
        <p14:creationId xmlns:p14="http://schemas.microsoft.com/office/powerpoint/2010/main" val="3705460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7E68E755-7822-4393-857B-7E02C627FD66}" type="datetimeFigureOut">
              <a:rPr lang="nl-NL"/>
              <a:pPr>
                <a:defRPr/>
              </a:pPr>
              <a:t>30-7-2019</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30344E01-214D-454E-A66E-366A30E036A7}" type="slidenum">
              <a:rPr lang="nl-NL" altLang="nl-NL"/>
              <a:pPr>
                <a:defRPr/>
              </a:pPr>
              <a:t>‹#›</a:t>
            </a:fld>
            <a:endParaRPr lang="nl-NL" altLang="nl-NL"/>
          </a:p>
        </p:txBody>
      </p:sp>
    </p:spTree>
    <p:extLst>
      <p:ext uri="{BB962C8B-B14F-4D97-AF65-F5344CB8AC3E}">
        <p14:creationId xmlns:p14="http://schemas.microsoft.com/office/powerpoint/2010/main" val="3946171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DCD1063A-5E5A-4AA4-87AF-A7066F789D4E}" type="datetimeFigureOut">
              <a:rPr lang="nl-NL"/>
              <a:pPr>
                <a:defRPr/>
              </a:pPr>
              <a:t>30-7-2019</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23367D14-C7D8-4B20-B761-3E87B6F82367}" type="slidenum">
              <a:rPr lang="nl-NL" altLang="nl-NL"/>
              <a:pPr>
                <a:defRPr/>
              </a:pPr>
              <a:t>‹#›</a:t>
            </a:fld>
            <a:endParaRPr lang="nl-NL" altLang="nl-NL"/>
          </a:p>
        </p:txBody>
      </p:sp>
    </p:spTree>
    <p:extLst>
      <p:ext uri="{BB962C8B-B14F-4D97-AF65-F5344CB8AC3E}">
        <p14:creationId xmlns:p14="http://schemas.microsoft.com/office/powerpoint/2010/main" val="3588417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pPr>
              <a:defRPr/>
            </a:pPr>
            <a:fld id="{3AAC3434-F727-47B0-B671-68791F8AB17B}" type="datetimeFigureOut">
              <a:rPr lang="nl-NL"/>
              <a:pPr>
                <a:defRPr/>
              </a:pPr>
              <a:t>30-7-2019</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2E2C973A-2F16-4FBD-99F5-FFC90079B459}" type="slidenum">
              <a:rPr lang="nl-NL" altLang="nl-NL"/>
              <a:pPr>
                <a:defRPr/>
              </a:pPr>
              <a:t>‹#›</a:t>
            </a:fld>
            <a:endParaRPr lang="nl-NL" altLang="nl-NL"/>
          </a:p>
        </p:txBody>
      </p:sp>
    </p:spTree>
    <p:extLst>
      <p:ext uri="{BB962C8B-B14F-4D97-AF65-F5344CB8AC3E}">
        <p14:creationId xmlns:p14="http://schemas.microsoft.com/office/powerpoint/2010/main" val="1478974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p:cNvSpPr>
            <a:spLocks noGrp="1"/>
          </p:cNvSpPr>
          <p:nvPr>
            <p:ph type="dt" sz="half" idx="10"/>
          </p:nvPr>
        </p:nvSpPr>
        <p:spPr/>
        <p:txBody>
          <a:bodyPr/>
          <a:lstStyle>
            <a:lvl1pPr>
              <a:defRPr/>
            </a:lvl1pPr>
          </a:lstStyle>
          <a:p>
            <a:pPr>
              <a:defRPr/>
            </a:pPr>
            <a:fld id="{76DB6D68-5D79-4F14-A325-187AB4FD1E9B}" type="datetimeFigureOut">
              <a:rPr lang="nl-NL"/>
              <a:pPr>
                <a:defRPr/>
              </a:pPr>
              <a:t>30-7-2019</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5F2DAB01-F81F-404C-8C24-8108CF3F2FF1}" type="slidenum">
              <a:rPr lang="nl-NL" altLang="nl-NL"/>
              <a:pPr>
                <a:defRPr/>
              </a:pPr>
              <a:t>‹#›</a:t>
            </a:fld>
            <a:endParaRPr lang="nl-NL" altLang="nl-NL"/>
          </a:p>
        </p:txBody>
      </p:sp>
    </p:spTree>
    <p:extLst>
      <p:ext uri="{BB962C8B-B14F-4D97-AF65-F5344CB8AC3E}">
        <p14:creationId xmlns:p14="http://schemas.microsoft.com/office/powerpoint/2010/main" val="2842235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10"/>
          </p:nvPr>
        </p:nvSpPr>
        <p:spPr/>
        <p:txBody>
          <a:bodyPr/>
          <a:lstStyle>
            <a:lvl1pPr>
              <a:defRPr/>
            </a:lvl1pPr>
          </a:lstStyle>
          <a:p>
            <a:pPr>
              <a:defRPr/>
            </a:pPr>
            <a:fld id="{F7412E33-1E04-4B79-8B1E-FDF118F21494}" type="datetimeFigureOut">
              <a:rPr lang="nl-NL"/>
              <a:pPr>
                <a:defRPr/>
              </a:pPr>
              <a:t>30-7-2019</a:t>
            </a:fld>
            <a:endParaRPr lang="nl-NL"/>
          </a:p>
        </p:txBody>
      </p:sp>
      <p:sp>
        <p:nvSpPr>
          <p:cNvPr id="8" name="Tijdelijke aanduiding voor voettekst 4"/>
          <p:cNvSpPr>
            <a:spLocks noGrp="1"/>
          </p:cNvSpPr>
          <p:nvPr>
            <p:ph type="ftr" sz="quarter" idx="11"/>
          </p:nvPr>
        </p:nvSpPr>
        <p:spPr/>
        <p:txBody>
          <a:bodyPr/>
          <a:lstStyle>
            <a:lvl1pPr>
              <a:defRPr/>
            </a:lvl1pPr>
          </a:lstStyle>
          <a:p>
            <a:pPr>
              <a:defRPr/>
            </a:pPr>
            <a:endParaRPr lang="nl-NL"/>
          </a:p>
        </p:txBody>
      </p:sp>
      <p:sp>
        <p:nvSpPr>
          <p:cNvPr id="9" name="Tijdelijke aanduiding voor dianummer 5"/>
          <p:cNvSpPr>
            <a:spLocks noGrp="1"/>
          </p:cNvSpPr>
          <p:nvPr>
            <p:ph type="sldNum" sz="quarter" idx="12"/>
          </p:nvPr>
        </p:nvSpPr>
        <p:spPr/>
        <p:txBody>
          <a:bodyPr/>
          <a:lstStyle>
            <a:lvl1pPr>
              <a:defRPr/>
            </a:lvl1pPr>
          </a:lstStyle>
          <a:p>
            <a:pPr>
              <a:defRPr/>
            </a:pPr>
            <a:fld id="{478C8C0F-8BBF-4AD3-89DE-7C454996DAA1}" type="slidenum">
              <a:rPr lang="nl-NL" altLang="nl-NL"/>
              <a:pPr>
                <a:defRPr/>
              </a:pPr>
              <a:t>‹#›</a:t>
            </a:fld>
            <a:endParaRPr lang="nl-NL" altLang="nl-NL"/>
          </a:p>
        </p:txBody>
      </p:sp>
    </p:spTree>
    <p:extLst>
      <p:ext uri="{BB962C8B-B14F-4D97-AF65-F5344CB8AC3E}">
        <p14:creationId xmlns:p14="http://schemas.microsoft.com/office/powerpoint/2010/main" val="42037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3"/>
          <p:cNvSpPr>
            <a:spLocks noGrp="1"/>
          </p:cNvSpPr>
          <p:nvPr>
            <p:ph type="dt" sz="half" idx="10"/>
          </p:nvPr>
        </p:nvSpPr>
        <p:spPr/>
        <p:txBody>
          <a:bodyPr/>
          <a:lstStyle>
            <a:lvl1pPr>
              <a:defRPr/>
            </a:lvl1pPr>
          </a:lstStyle>
          <a:p>
            <a:pPr>
              <a:defRPr/>
            </a:pPr>
            <a:fld id="{A4D6D555-5957-474D-8F95-56842872C320}" type="datetimeFigureOut">
              <a:rPr lang="nl-NL"/>
              <a:pPr>
                <a:defRPr/>
              </a:pPr>
              <a:t>30-7-2019</a:t>
            </a:fld>
            <a:endParaRPr lang="nl-NL"/>
          </a:p>
        </p:txBody>
      </p:sp>
      <p:sp>
        <p:nvSpPr>
          <p:cNvPr id="4" name="Tijdelijke aanduiding voor voettekst 4"/>
          <p:cNvSpPr>
            <a:spLocks noGrp="1"/>
          </p:cNvSpPr>
          <p:nvPr>
            <p:ph type="ftr" sz="quarter" idx="11"/>
          </p:nvPr>
        </p:nvSpPr>
        <p:spPr/>
        <p:txBody>
          <a:bodyPr/>
          <a:lstStyle>
            <a:lvl1pPr>
              <a:defRPr/>
            </a:lvl1pPr>
          </a:lstStyle>
          <a:p>
            <a:pPr>
              <a:defRPr/>
            </a:pPr>
            <a:endParaRPr lang="nl-NL"/>
          </a:p>
        </p:txBody>
      </p:sp>
      <p:sp>
        <p:nvSpPr>
          <p:cNvPr id="5" name="Tijdelijke aanduiding voor dianummer 5"/>
          <p:cNvSpPr>
            <a:spLocks noGrp="1"/>
          </p:cNvSpPr>
          <p:nvPr>
            <p:ph type="sldNum" sz="quarter" idx="12"/>
          </p:nvPr>
        </p:nvSpPr>
        <p:spPr/>
        <p:txBody>
          <a:bodyPr/>
          <a:lstStyle>
            <a:lvl1pPr>
              <a:defRPr/>
            </a:lvl1pPr>
          </a:lstStyle>
          <a:p>
            <a:pPr>
              <a:defRPr/>
            </a:pPr>
            <a:fld id="{4F148AF9-C1D1-42E7-9A60-3520C33677CC}" type="slidenum">
              <a:rPr lang="nl-NL" altLang="nl-NL"/>
              <a:pPr>
                <a:defRPr/>
              </a:pPr>
              <a:t>‹#›</a:t>
            </a:fld>
            <a:endParaRPr lang="nl-NL" altLang="nl-NL"/>
          </a:p>
        </p:txBody>
      </p:sp>
    </p:spTree>
    <p:extLst>
      <p:ext uri="{BB962C8B-B14F-4D97-AF65-F5344CB8AC3E}">
        <p14:creationId xmlns:p14="http://schemas.microsoft.com/office/powerpoint/2010/main" val="2668349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4D94ED7A-931D-4294-8F18-B3E36136A40B}" type="datetimeFigureOut">
              <a:rPr lang="nl-NL"/>
              <a:pPr>
                <a:defRPr/>
              </a:pPr>
              <a:t>30-7-2019</a:t>
            </a:fld>
            <a:endParaRPr lang="nl-NL"/>
          </a:p>
        </p:txBody>
      </p:sp>
      <p:sp>
        <p:nvSpPr>
          <p:cNvPr id="3" name="Tijdelijke aanduiding voor voettekst 4"/>
          <p:cNvSpPr>
            <a:spLocks noGrp="1"/>
          </p:cNvSpPr>
          <p:nvPr>
            <p:ph type="ftr" sz="quarter" idx="11"/>
          </p:nvPr>
        </p:nvSpPr>
        <p:spPr/>
        <p:txBody>
          <a:bodyPr/>
          <a:lstStyle>
            <a:lvl1pPr>
              <a:defRPr/>
            </a:lvl1pPr>
          </a:lstStyle>
          <a:p>
            <a:pPr>
              <a:defRPr/>
            </a:pPr>
            <a:endParaRPr lang="nl-NL"/>
          </a:p>
        </p:txBody>
      </p:sp>
      <p:sp>
        <p:nvSpPr>
          <p:cNvPr id="4" name="Tijdelijke aanduiding voor dianummer 5"/>
          <p:cNvSpPr>
            <a:spLocks noGrp="1"/>
          </p:cNvSpPr>
          <p:nvPr>
            <p:ph type="sldNum" sz="quarter" idx="12"/>
          </p:nvPr>
        </p:nvSpPr>
        <p:spPr/>
        <p:txBody>
          <a:bodyPr/>
          <a:lstStyle>
            <a:lvl1pPr>
              <a:defRPr/>
            </a:lvl1pPr>
          </a:lstStyle>
          <a:p>
            <a:pPr>
              <a:defRPr/>
            </a:pPr>
            <a:fld id="{DFA407C8-DB5E-4CD1-B6C3-1A05411E6715}" type="slidenum">
              <a:rPr lang="nl-NL" altLang="nl-NL"/>
              <a:pPr>
                <a:defRPr/>
              </a:pPr>
              <a:t>‹#›</a:t>
            </a:fld>
            <a:endParaRPr lang="nl-NL" altLang="nl-NL"/>
          </a:p>
        </p:txBody>
      </p:sp>
    </p:spTree>
    <p:extLst>
      <p:ext uri="{BB962C8B-B14F-4D97-AF65-F5344CB8AC3E}">
        <p14:creationId xmlns:p14="http://schemas.microsoft.com/office/powerpoint/2010/main" val="2681556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30F9F6E5-E870-438D-9A2D-B9811609A9FC}" type="datetimeFigureOut">
              <a:rPr lang="nl-NL"/>
              <a:pPr>
                <a:defRPr/>
              </a:pPr>
              <a:t>30-7-2019</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C72C4079-F349-4E2E-9591-AB7B64071B3B}" type="slidenum">
              <a:rPr lang="nl-NL" altLang="nl-NL"/>
              <a:pPr>
                <a:defRPr/>
              </a:pPr>
              <a:t>‹#›</a:t>
            </a:fld>
            <a:endParaRPr lang="nl-NL" altLang="nl-NL"/>
          </a:p>
        </p:txBody>
      </p:sp>
    </p:spTree>
    <p:extLst>
      <p:ext uri="{BB962C8B-B14F-4D97-AF65-F5344CB8AC3E}">
        <p14:creationId xmlns:p14="http://schemas.microsoft.com/office/powerpoint/2010/main" val="2317658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E2B5A491-BFF8-451A-AE5C-70FB84E9536E}" type="datetimeFigureOut">
              <a:rPr lang="nl-NL"/>
              <a:pPr>
                <a:defRPr/>
              </a:pPr>
              <a:t>30-7-2019</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EFC2A801-A472-4461-AC8C-CD67C4D722B0}" type="slidenum">
              <a:rPr lang="nl-NL" altLang="nl-NL"/>
              <a:pPr>
                <a:defRPr/>
              </a:pPr>
              <a:t>‹#›</a:t>
            </a:fld>
            <a:endParaRPr lang="nl-NL" altLang="nl-NL"/>
          </a:p>
        </p:txBody>
      </p:sp>
    </p:spTree>
    <p:extLst>
      <p:ext uri="{BB962C8B-B14F-4D97-AF65-F5344CB8AC3E}">
        <p14:creationId xmlns:p14="http://schemas.microsoft.com/office/powerpoint/2010/main" val="2448645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de stijl te bewerken</a:t>
            </a:r>
          </a:p>
        </p:txBody>
      </p:sp>
      <p:sp>
        <p:nvSpPr>
          <p:cNvPr id="1027" name="Tijdelijke aanduiding voor teks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FAD5E9D-D988-445E-A531-59496F942CEB}" type="datetimeFigureOut">
              <a:rPr lang="nl-NL"/>
              <a:pPr>
                <a:defRPr/>
              </a:pPr>
              <a:t>30-7-2019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FD0DFFB-627B-4DB7-BBC4-A2E942141574}" type="slidenum">
              <a:rPr lang="nl-NL" altLang="nl-NL"/>
              <a:pPr>
                <a:defRPr/>
              </a:pPr>
              <a:t>‹#›</a:t>
            </a:fld>
            <a:endParaRPr lang="nl-NL" alt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9.jpe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89.png"/><Relationship Id="rId4" Type="http://schemas.openxmlformats.org/officeDocument/2006/relationships/image" Target="../media/image84.png"/><Relationship Id="rId9"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0.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B3EAD7-ED1B-4526-B7EE-C8AEBB0049B4}"/>
              </a:ext>
            </a:extLst>
          </p:cNvPr>
          <p:cNvPicPr>
            <a:picLocks noChangeAspect="1"/>
          </p:cNvPicPr>
          <p:nvPr/>
        </p:nvPicPr>
        <p:blipFill>
          <a:blip r:embed="rId3"/>
          <a:stretch>
            <a:fillRect/>
          </a:stretch>
        </p:blipFill>
        <p:spPr>
          <a:xfrm>
            <a:off x="0" y="20544"/>
            <a:ext cx="9137668" cy="6858000"/>
          </a:xfrm>
          <a:prstGeom prst="rect">
            <a:avLst/>
          </a:prstGeom>
        </p:spPr>
      </p:pic>
    </p:spTree>
    <p:extLst>
      <p:ext uri="{BB962C8B-B14F-4D97-AF65-F5344CB8AC3E}">
        <p14:creationId xmlns:p14="http://schemas.microsoft.com/office/powerpoint/2010/main" val="1215894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6" name="Tekstvak 1"/>
          <p:cNvSpPr txBox="1">
            <a:spLocks noChangeArrowheads="1"/>
          </p:cNvSpPr>
          <p:nvPr/>
        </p:nvSpPr>
        <p:spPr bwMode="auto">
          <a:xfrm>
            <a:off x="539563" y="357981"/>
            <a:ext cx="705643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l-NL" sz="3600" b="1" i="1" dirty="0"/>
              <a:t>Advantages of RoadCem</a:t>
            </a:r>
          </a:p>
          <a:p>
            <a:pPr algn="ctr" eaLnBrk="1" hangingPunct="1">
              <a:spcBef>
                <a:spcPct val="0"/>
              </a:spcBef>
              <a:buFontTx/>
              <a:buNone/>
            </a:pPr>
            <a:endParaRPr lang="en-US" altLang="nl-NL" sz="3600" b="1" i="1" dirty="0"/>
          </a:p>
        </p:txBody>
      </p:sp>
      <p:pic>
        <p:nvPicPr>
          <p:cNvPr id="24585" name="Afbeelding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16825" y="5516563"/>
            <a:ext cx="1528763"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B5AD073-39E7-45DE-AEB9-83E8256C13C8}"/>
              </a:ext>
            </a:extLst>
          </p:cNvPr>
          <p:cNvPicPr>
            <a:picLocks noChangeAspect="1"/>
          </p:cNvPicPr>
          <p:nvPr/>
        </p:nvPicPr>
        <p:blipFill>
          <a:blip r:embed="rId4"/>
          <a:stretch>
            <a:fillRect/>
          </a:stretch>
        </p:blipFill>
        <p:spPr>
          <a:xfrm>
            <a:off x="20638" y="0"/>
            <a:ext cx="9124950" cy="6858000"/>
          </a:xfrm>
          <a:prstGeom prst="rect">
            <a:avLst/>
          </a:prstGeom>
        </p:spPr>
      </p:pic>
      <p:sp>
        <p:nvSpPr>
          <p:cNvPr id="6" name="TextBox 5">
            <a:extLst>
              <a:ext uri="{FF2B5EF4-FFF2-40B4-BE49-F238E27FC236}">
                <a16:creationId xmlns:a16="http://schemas.microsoft.com/office/drawing/2014/main" id="{5F67F06D-A161-4CF8-94F7-80CE4EAE63E1}"/>
              </a:ext>
            </a:extLst>
          </p:cNvPr>
          <p:cNvSpPr txBox="1"/>
          <p:nvPr/>
        </p:nvSpPr>
        <p:spPr>
          <a:xfrm>
            <a:off x="396000" y="130956"/>
            <a:ext cx="8064000" cy="954107"/>
          </a:xfrm>
          <a:prstGeom prst="rect">
            <a:avLst/>
          </a:prstGeom>
          <a:noFill/>
        </p:spPr>
        <p:txBody>
          <a:bodyPr wrap="square" rtlCol="0">
            <a:spAutoFit/>
          </a:bodyPr>
          <a:lstStyle/>
          <a:p>
            <a:r>
              <a:rPr lang="en-GB" sz="2800" dirty="0">
                <a:latin typeface="+mj-lt"/>
              </a:rPr>
              <a:t>RoadCem Smart technology creates stiff platforms with a greater modulus of elasticity…  </a:t>
            </a:r>
          </a:p>
        </p:txBody>
      </p:sp>
    </p:spTree>
    <p:extLst>
      <p:ext uri="{BB962C8B-B14F-4D97-AF65-F5344CB8AC3E}">
        <p14:creationId xmlns:p14="http://schemas.microsoft.com/office/powerpoint/2010/main" val="1714487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12">
            <a:extLst>
              <a:ext uri="{FF2B5EF4-FFF2-40B4-BE49-F238E27FC236}">
                <a16:creationId xmlns:a16="http://schemas.microsoft.com/office/drawing/2014/main" id="{14B602C8-3EA1-4CAC-99CB-BDC1619D10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00543" y="5502275"/>
            <a:ext cx="1545046"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4846D4A1-8389-4D7C-8841-0020E54385E4}"/>
              </a:ext>
            </a:extLst>
          </p:cNvPr>
          <p:cNvSpPr txBox="1">
            <a:spLocks/>
          </p:cNvSpPr>
          <p:nvPr/>
        </p:nvSpPr>
        <p:spPr>
          <a:xfrm>
            <a:off x="405070" y="477000"/>
            <a:ext cx="8333860" cy="6174163"/>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000" b="1" dirty="0"/>
              <a:t>Long Term Durability</a:t>
            </a:r>
          </a:p>
          <a:p>
            <a:pPr marL="0" indent="0">
              <a:buNone/>
            </a:pPr>
            <a:r>
              <a:rPr lang="en-GB" sz="1400" dirty="0"/>
              <a:t>One of the earliest applications for RoadCem in Europe was                                                                                               at Moerdijk Harbour, The Netherlands. Where a stabilised soil                                                                                       hard standing for containers and plant was constructed in-situ                                                                                           from local soils and dredged harbour sand &amp; silt. </a:t>
            </a:r>
          </a:p>
          <a:p>
            <a:pPr marL="0" indent="0">
              <a:buNone/>
            </a:pPr>
            <a:r>
              <a:rPr lang="en-GB" sz="1400" dirty="0"/>
              <a:t>Used without protective surface since 2008, the platform has                                                                                   proved extremely durable as this recent photo shows, as                                                                                                    any repairs caused by accidental impact are easily dealt with, by                                                                                       cutting out the damage remixing and compacting back with a                                                                                  Wacker plate.</a:t>
            </a:r>
          </a:p>
          <a:p>
            <a:pPr marL="0" indent="0">
              <a:buNone/>
            </a:pPr>
            <a:endParaRPr lang="en-GB" sz="1400" dirty="0"/>
          </a:p>
          <a:p>
            <a:pPr marL="0" indent="0">
              <a:buNone/>
            </a:pPr>
            <a:r>
              <a:rPr lang="en-GB" sz="1400" dirty="0"/>
              <a:t> 		     </a:t>
            </a:r>
          </a:p>
          <a:p>
            <a:pPr marL="0" indent="0">
              <a:buNone/>
            </a:pPr>
            <a:r>
              <a:rPr lang="en-GB" sz="1400" dirty="0"/>
              <a:t>		      </a:t>
            </a:r>
          </a:p>
          <a:p>
            <a:pPr marL="0" indent="0">
              <a:buNone/>
            </a:pPr>
            <a:r>
              <a:rPr lang="en-GB" sz="1400" dirty="0"/>
              <a:t>		      RoadCem durability can be seen at the Anglian Waters Flagship Cambridge 		      STW project. The photo shows the unsurfaced soil concrete after two years                     	                             construction and hundreds of trucks, plus heavy tracked plant. After cleaning; 		      asphalt, gravel or resin and chip can be bound directly to the RoadCem.                                                                                         	 </a:t>
            </a:r>
          </a:p>
          <a:p>
            <a:pPr marL="0" indent="0">
              <a:buNone/>
            </a:pPr>
            <a:r>
              <a:rPr lang="en-GB" sz="1400" dirty="0"/>
              <a:t>		      Only the existing loamy clay soils were used in this construction. The stabilisation 		      was used without needing any sealant or surface protection.                                                                                                             	                             RoadCem is a product specifically designed to engineer superior tensile strength                                 	                             and impermeability in to soils, providing superior long-term durability. Allowing the  	                             platform to be used unsurfaced and virtually maintenance free for the duration of   	                             the works. The high modulus of elasticity and dynamic absorption properties reduce                                                         	                             the impact of loadings, allowing thinner stabilised layers to be used without 	                             compromise to strength or durability.</a:t>
            </a:r>
          </a:p>
          <a:p>
            <a:pPr marL="0" indent="0">
              <a:buNone/>
            </a:pPr>
            <a:r>
              <a:rPr lang="en-GB" sz="1400" dirty="0"/>
              <a:t>		</a:t>
            </a:r>
          </a:p>
          <a:p>
            <a:pPr marL="0" indent="0">
              <a:buNone/>
            </a:pPr>
            <a:r>
              <a:rPr lang="en-GB" sz="1400" dirty="0"/>
              <a:t> </a:t>
            </a:r>
          </a:p>
          <a:p>
            <a:pPr marL="0" indent="0">
              <a:buNone/>
            </a:pPr>
            <a:endParaRPr lang="en-GB" sz="1400" dirty="0"/>
          </a:p>
        </p:txBody>
      </p:sp>
      <p:pic>
        <p:nvPicPr>
          <p:cNvPr id="8" name="Picture 7" descr="A dirt road&#10;&#10;Description generated with very high confidence">
            <a:extLst>
              <a:ext uri="{FF2B5EF4-FFF2-40B4-BE49-F238E27FC236}">
                <a16:creationId xmlns:a16="http://schemas.microsoft.com/office/drawing/2014/main" id="{46E5B4F1-FCAB-4575-A4C6-6FE7D0B99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070" y="3110229"/>
            <a:ext cx="1934930" cy="3566166"/>
          </a:xfrm>
          <a:prstGeom prst="rect">
            <a:avLst/>
          </a:prstGeom>
        </p:spPr>
      </p:pic>
      <p:pic>
        <p:nvPicPr>
          <p:cNvPr id="10" name="Picture 9" descr="A large green field&#10;&#10;Description generated with high confidence">
            <a:extLst>
              <a:ext uri="{FF2B5EF4-FFF2-40B4-BE49-F238E27FC236}">
                <a16:creationId xmlns:a16="http://schemas.microsoft.com/office/drawing/2014/main" id="{378086AF-F94B-42B1-8BEE-CEDEF74111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8000" y="648000"/>
            <a:ext cx="3852000" cy="2709000"/>
          </a:xfrm>
          <a:prstGeom prst="rect">
            <a:avLst/>
          </a:prstGeom>
        </p:spPr>
      </p:pic>
    </p:spTree>
    <p:extLst>
      <p:ext uri="{BB962C8B-B14F-4D97-AF65-F5344CB8AC3E}">
        <p14:creationId xmlns:p14="http://schemas.microsoft.com/office/powerpoint/2010/main" val="3533793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2">
            <a:extLst>
              <a:ext uri="{FF2B5EF4-FFF2-40B4-BE49-F238E27FC236}">
                <a16:creationId xmlns:a16="http://schemas.microsoft.com/office/drawing/2014/main" id="{89554645-15DA-4B8A-A5DA-DB43B2B131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00543" y="5502275"/>
            <a:ext cx="1545046"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BC165A8-4529-4911-AE14-A95A84A7587A}"/>
              </a:ext>
            </a:extLst>
          </p:cNvPr>
          <p:cNvSpPr txBox="1"/>
          <p:nvPr/>
        </p:nvSpPr>
        <p:spPr>
          <a:xfrm>
            <a:off x="504000" y="477000"/>
            <a:ext cx="8136000" cy="4278094"/>
          </a:xfrm>
          <a:prstGeom prst="rect">
            <a:avLst/>
          </a:prstGeom>
          <a:noFill/>
        </p:spPr>
        <p:txBody>
          <a:bodyPr wrap="square" rtlCol="0">
            <a:spAutoFit/>
          </a:bodyPr>
          <a:lstStyle/>
          <a:p>
            <a:r>
              <a:rPr lang="en-GB" sz="2000" b="1" dirty="0">
                <a:latin typeface="+mj-lt"/>
              </a:rPr>
              <a:t>Lower Environmental Impact</a:t>
            </a:r>
          </a:p>
          <a:p>
            <a:endParaRPr lang="en-GB" sz="1400" dirty="0">
              <a:latin typeface="Calibri" panose="020F0502020204030204" pitchFamily="34" charset="0"/>
              <a:cs typeface="Calibri" panose="020F0502020204030204" pitchFamily="34" charset="0"/>
            </a:endParaRPr>
          </a:p>
          <a:p>
            <a:r>
              <a:rPr lang="en-GB" sz="1400" dirty="0">
                <a:latin typeface="Calibri" panose="020F0502020204030204" pitchFamily="34" charset="0"/>
                <a:cs typeface="Calibri" panose="020F0502020204030204" pitchFamily="34" charset="0"/>
              </a:rPr>
              <a:t>We have just received a report "Environmental impact comparison conventional road construction and RoadCem Constructions" from NIBE, the Dutch Institute of Building Biology and Ecology. </a:t>
            </a:r>
          </a:p>
          <a:p>
            <a:r>
              <a:rPr lang="en-GB" sz="1400" dirty="0">
                <a:latin typeface="Calibri" panose="020F0502020204030204" pitchFamily="34" charset="0"/>
                <a:cs typeface="Calibri" panose="020F0502020204030204" pitchFamily="34" charset="0"/>
              </a:rPr>
              <a:t>In this study, a comparison was made between two equivalent structural constructions and the related environmental impacts throughout the lifetime of the constructions. </a:t>
            </a:r>
          </a:p>
          <a:p>
            <a:endParaRPr lang="en-GB" sz="1400" dirty="0">
              <a:latin typeface="Calibri" panose="020F0502020204030204" pitchFamily="34" charset="0"/>
              <a:cs typeface="Calibri" panose="020F0502020204030204" pitchFamily="34" charset="0"/>
            </a:endParaRPr>
          </a:p>
          <a:p>
            <a:r>
              <a:rPr lang="en-GB" sz="1400" dirty="0">
                <a:latin typeface="Calibri" panose="020F0502020204030204" pitchFamily="34" charset="0"/>
                <a:cs typeface="Calibri" panose="020F0502020204030204" pitchFamily="34" charset="0"/>
              </a:rPr>
              <a:t>The most compelling parameters were the CO₂ emission and of increasing interest here in the UK; human toxicity. </a:t>
            </a:r>
          </a:p>
          <a:p>
            <a:r>
              <a:rPr lang="en-GB" sz="1400" dirty="0">
                <a:latin typeface="Calibri" panose="020F0502020204030204" pitchFamily="34" charset="0"/>
                <a:cs typeface="Calibri" panose="020F0502020204030204" pitchFamily="34" charset="0"/>
              </a:rPr>
              <a:t>The study shows that:  </a:t>
            </a:r>
          </a:p>
          <a:p>
            <a:pPr marL="285750" indent="-285750">
              <a:buFont typeface="Arial" panose="020B0604020202020204" pitchFamily="34" charset="0"/>
              <a:buChar char="•"/>
            </a:pPr>
            <a:r>
              <a:rPr lang="en-GB" sz="1400" dirty="0">
                <a:latin typeface="Calibri" panose="020F0502020204030204" pitchFamily="34" charset="0"/>
                <a:cs typeface="Calibri" panose="020F0502020204030204" pitchFamily="34" charset="0"/>
              </a:rPr>
              <a:t>The overall environmental impact of a traditional road construction is between 172% and 240% higher than with the RoadCem constructions.  </a:t>
            </a:r>
          </a:p>
          <a:p>
            <a:pPr marL="285750" indent="-285750">
              <a:buFont typeface="Arial" panose="020B0604020202020204" pitchFamily="34" charset="0"/>
              <a:buChar char="•"/>
            </a:pPr>
            <a:r>
              <a:rPr lang="en-GB" sz="1400" dirty="0">
                <a:latin typeface="Calibri" panose="020F0502020204030204" pitchFamily="34" charset="0"/>
                <a:cs typeface="Calibri" panose="020F0502020204030204" pitchFamily="34" charset="0"/>
              </a:rPr>
              <a:t>CO 2 emission of a traditional road construction is between 118% and 174% higher than with the RoadCem constructions. </a:t>
            </a:r>
          </a:p>
          <a:p>
            <a:pPr marL="285750" indent="-285750">
              <a:buFont typeface="Arial" panose="020B0604020202020204" pitchFamily="34" charset="0"/>
              <a:buChar char="•"/>
            </a:pPr>
            <a:r>
              <a:rPr lang="en-GB" sz="1400" dirty="0">
                <a:latin typeface="Calibri" panose="020F0502020204030204" pitchFamily="34" charset="0"/>
                <a:cs typeface="Calibri" panose="020F0502020204030204" pitchFamily="34" charset="0"/>
              </a:rPr>
              <a:t>Human toxicity of a traditional construction is between 277% and 361% higher than with the RoadCem constructions. </a:t>
            </a:r>
          </a:p>
          <a:p>
            <a:endParaRPr lang="en-GB" sz="1400" dirty="0">
              <a:latin typeface="Calibri" panose="020F0502020204030204" pitchFamily="34" charset="0"/>
              <a:cs typeface="Calibri" panose="020F0502020204030204" pitchFamily="34" charset="0"/>
            </a:endParaRPr>
          </a:p>
          <a:p>
            <a:r>
              <a:rPr lang="en-GB" sz="1400" dirty="0">
                <a:latin typeface="Calibri" panose="020F0502020204030204" pitchFamily="34" charset="0"/>
                <a:cs typeface="Calibri" panose="020F0502020204030204" pitchFamily="34" charset="0"/>
              </a:rPr>
              <a:t>RoadCem soil concrete constructions provide a significant environmental benefit, which makes it in line with our mission and the (policy) ambitions of many of our clients.</a:t>
            </a:r>
          </a:p>
        </p:txBody>
      </p:sp>
      <p:pic>
        <p:nvPicPr>
          <p:cNvPr id="4" name="Picture 3">
            <a:extLst>
              <a:ext uri="{FF2B5EF4-FFF2-40B4-BE49-F238E27FC236}">
                <a16:creationId xmlns:a16="http://schemas.microsoft.com/office/drawing/2014/main" id="{9B876744-4066-4AEA-A50F-F0C1603AF64B}"/>
              </a:ext>
            </a:extLst>
          </p:cNvPr>
          <p:cNvPicPr>
            <a:picLocks noChangeAspect="1"/>
          </p:cNvPicPr>
          <p:nvPr/>
        </p:nvPicPr>
        <p:blipFill>
          <a:blip r:embed="rId4"/>
          <a:stretch>
            <a:fillRect/>
          </a:stretch>
        </p:blipFill>
        <p:spPr>
          <a:xfrm>
            <a:off x="5364000" y="4581000"/>
            <a:ext cx="1680072" cy="2202144"/>
          </a:xfrm>
          <a:prstGeom prst="rect">
            <a:avLst/>
          </a:prstGeom>
        </p:spPr>
      </p:pic>
      <p:pic>
        <p:nvPicPr>
          <p:cNvPr id="5" name="Picture 4">
            <a:extLst>
              <a:ext uri="{FF2B5EF4-FFF2-40B4-BE49-F238E27FC236}">
                <a16:creationId xmlns:a16="http://schemas.microsoft.com/office/drawing/2014/main" id="{D8576B00-B71D-4BE5-A99A-32691014B010}"/>
              </a:ext>
            </a:extLst>
          </p:cNvPr>
          <p:cNvPicPr>
            <a:picLocks noChangeAspect="1"/>
          </p:cNvPicPr>
          <p:nvPr/>
        </p:nvPicPr>
        <p:blipFill>
          <a:blip r:embed="rId5"/>
          <a:stretch>
            <a:fillRect/>
          </a:stretch>
        </p:blipFill>
        <p:spPr>
          <a:xfrm>
            <a:off x="612000" y="5157000"/>
            <a:ext cx="1724025" cy="1495425"/>
          </a:xfrm>
          <a:prstGeom prst="rect">
            <a:avLst/>
          </a:prstGeom>
        </p:spPr>
      </p:pic>
    </p:spTree>
    <p:extLst>
      <p:ext uri="{BB962C8B-B14F-4D97-AF65-F5344CB8AC3E}">
        <p14:creationId xmlns:p14="http://schemas.microsoft.com/office/powerpoint/2010/main" val="2509086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12">
            <a:extLst>
              <a:ext uri="{FF2B5EF4-FFF2-40B4-BE49-F238E27FC236}">
                <a16:creationId xmlns:a16="http://schemas.microsoft.com/office/drawing/2014/main" id="{1D076B7A-5A47-4FE0-8EBF-9761ED6EAB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00543" y="5502275"/>
            <a:ext cx="1545046"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6F7BE10-ED51-49C7-AA21-025B112300B3}"/>
              </a:ext>
            </a:extLst>
          </p:cNvPr>
          <p:cNvPicPr>
            <a:picLocks noChangeAspect="1"/>
          </p:cNvPicPr>
          <p:nvPr/>
        </p:nvPicPr>
        <p:blipFill>
          <a:blip r:embed="rId4"/>
          <a:stretch>
            <a:fillRect/>
          </a:stretch>
        </p:blipFill>
        <p:spPr>
          <a:xfrm>
            <a:off x="634151" y="3429000"/>
            <a:ext cx="5038725" cy="2695575"/>
          </a:xfrm>
          <a:prstGeom prst="rect">
            <a:avLst/>
          </a:prstGeom>
        </p:spPr>
      </p:pic>
      <p:sp>
        <p:nvSpPr>
          <p:cNvPr id="6" name="Rectangle 5">
            <a:extLst>
              <a:ext uri="{FF2B5EF4-FFF2-40B4-BE49-F238E27FC236}">
                <a16:creationId xmlns:a16="http://schemas.microsoft.com/office/drawing/2014/main" id="{0BE13E2B-5BD7-4CD7-8443-306C4E2F024E}"/>
              </a:ext>
            </a:extLst>
          </p:cNvPr>
          <p:cNvSpPr/>
          <p:nvPr/>
        </p:nvSpPr>
        <p:spPr>
          <a:xfrm>
            <a:off x="718685" y="566678"/>
            <a:ext cx="8029315" cy="2092881"/>
          </a:xfrm>
          <a:prstGeom prst="rect">
            <a:avLst/>
          </a:prstGeom>
        </p:spPr>
        <p:txBody>
          <a:bodyPr wrap="square">
            <a:spAutoFit/>
          </a:bodyPr>
          <a:lstStyle/>
          <a:p>
            <a:endParaRPr lang="en-GB" dirty="0">
              <a:solidFill>
                <a:srgbClr val="000000"/>
              </a:solidFill>
              <a:latin typeface="Calibri" panose="020F0502020204030204" pitchFamily="34" charset="0"/>
            </a:endParaRPr>
          </a:p>
          <a:p>
            <a:endParaRPr lang="en-GB" sz="1400" dirty="0">
              <a:solidFill>
                <a:srgbClr val="000000"/>
              </a:solidFill>
              <a:latin typeface="Calibri" panose="020F0502020204030204" pitchFamily="34" charset="0"/>
            </a:endParaRPr>
          </a:p>
          <a:p>
            <a:r>
              <a:rPr lang="en-GB" sz="1400" dirty="0">
                <a:solidFill>
                  <a:srgbClr val="000000"/>
                </a:solidFill>
                <a:latin typeface="Calibri" panose="020F0502020204030204" pitchFamily="34" charset="0"/>
              </a:rPr>
              <a:t>Clay is a material with fine grains. There is a large variation in the physical structure of clays. However most clay types are very </a:t>
            </a:r>
            <a:r>
              <a:rPr lang="en-GB" sz="1400" kern="900" dirty="0">
                <a:solidFill>
                  <a:srgbClr val="000000"/>
                </a:solidFill>
                <a:latin typeface="Calibri" panose="020F0502020204030204" pitchFamily="34" charset="0"/>
              </a:rPr>
              <a:t>plastic, due to the latent bound water on the particles. With the Nano technology of PowerCem this latent bound water is released</a:t>
            </a:r>
            <a:r>
              <a:rPr lang="en-GB" sz="1400" kern="1600" dirty="0">
                <a:solidFill>
                  <a:srgbClr val="000000"/>
                </a:solidFill>
                <a:latin typeface="Calibri" panose="020F0502020204030204" pitchFamily="34" charset="0"/>
              </a:rPr>
              <a:t>. This latent bound water which causes the plasticity and will now join the matrix and will be part of the solid and strong crystalline structure. Clay soils treated with RoadCem will become strong, flexural bound materials. </a:t>
            </a:r>
          </a:p>
          <a:p>
            <a:r>
              <a:rPr lang="en-GB" sz="1400" kern="1600" dirty="0">
                <a:solidFill>
                  <a:srgbClr val="000000"/>
                </a:solidFill>
                <a:latin typeface="Calibri" panose="020F0502020204030204" pitchFamily="34" charset="0"/>
              </a:rPr>
              <a:t>At Delft University of Technology they compared the cement stabilisation of clays with and without RoadCem. The results were impressive.</a:t>
            </a:r>
            <a:endParaRPr lang="en-GB" sz="1400" dirty="0"/>
          </a:p>
        </p:txBody>
      </p:sp>
      <p:sp>
        <p:nvSpPr>
          <p:cNvPr id="7" name="TextBox 6">
            <a:extLst>
              <a:ext uri="{FF2B5EF4-FFF2-40B4-BE49-F238E27FC236}">
                <a16:creationId xmlns:a16="http://schemas.microsoft.com/office/drawing/2014/main" id="{122AAFEF-C9ED-4DD3-BEC3-A2564A32D43C}"/>
              </a:ext>
            </a:extLst>
          </p:cNvPr>
          <p:cNvSpPr txBox="1"/>
          <p:nvPr/>
        </p:nvSpPr>
        <p:spPr>
          <a:xfrm>
            <a:off x="5739493" y="2816678"/>
            <a:ext cx="2506436" cy="369332"/>
          </a:xfrm>
          <a:prstGeom prst="rect">
            <a:avLst/>
          </a:prstGeom>
          <a:noFill/>
        </p:spPr>
        <p:txBody>
          <a:bodyPr wrap="square" rtlCol="0">
            <a:spAutoFit/>
          </a:bodyPr>
          <a:lstStyle/>
          <a:p>
            <a:endParaRPr lang="en-GB" dirty="0"/>
          </a:p>
        </p:txBody>
      </p:sp>
      <p:sp>
        <p:nvSpPr>
          <p:cNvPr id="8" name="TextBox 7">
            <a:extLst>
              <a:ext uri="{FF2B5EF4-FFF2-40B4-BE49-F238E27FC236}">
                <a16:creationId xmlns:a16="http://schemas.microsoft.com/office/drawing/2014/main" id="{4DD3CED3-2277-45BA-8256-C01C8A744F71}"/>
              </a:ext>
            </a:extLst>
          </p:cNvPr>
          <p:cNvSpPr txBox="1"/>
          <p:nvPr/>
        </p:nvSpPr>
        <p:spPr>
          <a:xfrm>
            <a:off x="5739493" y="3771900"/>
            <a:ext cx="2506436" cy="369332"/>
          </a:xfrm>
          <a:prstGeom prst="rect">
            <a:avLst/>
          </a:prstGeom>
          <a:noFill/>
        </p:spPr>
        <p:txBody>
          <a:bodyPr wrap="square" rtlCol="0">
            <a:spAutoFit/>
          </a:bodyPr>
          <a:lstStyle/>
          <a:p>
            <a:r>
              <a:rPr lang="en-GB" dirty="0"/>
              <a:t>Cement with RoadCem</a:t>
            </a:r>
          </a:p>
        </p:txBody>
      </p:sp>
      <p:sp>
        <p:nvSpPr>
          <p:cNvPr id="9" name="TextBox 8">
            <a:extLst>
              <a:ext uri="{FF2B5EF4-FFF2-40B4-BE49-F238E27FC236}">
                <a16:creationId xmlns:a16="http://schemas.microsoft.com/office/drawing/2014/main" id="{CC1D7641-47F0-44FF-B523-09241C660BE0}"/>
              </a:ext>
            </a:extLst>
          </p:cNvPr>
          <p:cNvSpPr txBox="1"/>
          <p:nvPr/>
        </p:nvSpPr>
        <p:spPr>
          <a:xfrm>
            <a:off x="5769429" y="4926895"/>
            <a:ext cx="2637064" cy="369332"/>
          </a:xfrm>
          <a:prstGeom prst="rect">
            <a:avLst/>
          </a:prstGeom>
          <a:noFill/>
        </p:spPr>
        <p:txBody>
          <a:bodyPr wrap="square" rtlCol="0">
            <a:spAutoFit/>
          </a:bodyPr>
          <a:lstStyle/>
          <a:p>
            <a:r>
              <a:rPr lang="en-GB" dirty="0"/>
              <a:t>Cement without RoadCem</a:t>
            </a:r>
          </a:p>
        </p:txBody>
      </p:sp>
      <p:sp>
        <p:nvSpPr>
          <p:cNvPr id="10" name="TextBox 9">
            <a:extLst>
              <a:ext uri="{FF2B5EF4-FFF2-40B4-BE49-F238E27FC236}">
                <a16:creationId xmlns:a16="http://schemas.microsoft.com/office/drawing/2014/main" id="{E20B3645-A3EC-4967-8DFA-6A51FD4DA05F}"/>
              </a:ext>
            </a:extLst>
          </p:cNvPr>
          <p:cNvSpPr txBox="1"/>
          <p:nvPr/>
        </p:nvSpPr>
        <p:spPr>
          <a:xfrm>
            <a:off x="718685" y="533370"/>
            <a:ext cx="3045279" cy="400110"/>
          </a:xfrm>
          <a:prstGeom prst="rect">
            <a:avLst/>
          </a:prstGeom>
          <a:noFill/>
        </p:spPr>
        <p:txBody>
          <a:bodyPr wrap="square" rtlCol="0">
            <a:spAutoFit/>
          </a:bodyPr>
          <a:lstStyle/>
          <a:p>
            <a:r>
              <a:rPr lang="en-GB" sz="2000" b="1" dirty="0">
                <a:latin typeface="+mj-lt"/>
              </a:rPr>
              <a:t>Stabilising Clay Soils</a:t>
            </a:r>
          </a:p>
        </p:txBody>
      </p:sp>
    </p:spTree>
    <p:extLst>
      <p:ext uri="{BB962C8B-B14F-4D97-AF65-F5344CB8AC3E}">
        <p14:creationId xmlns:p14="http://schemas.microsoft.com/office/powerpoint/2010/main" val="575951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12">
            <a:extLst>
              <a:ext uri="{FF2B5EF4-FFF2-40B4-BE49-F238E27FC236}">
                <a16:creationId xmlns:a16="http://schemas.microsoft.com/office/drawing/2014/main" id="{49AEC64C-C7FD-4FB2-B5F6-66D86B8905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00543" y="5502275"/>
            <a:ext cx="1545046"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45B6DA8A-2F05-40AB-AE93-5216A74A3E3C}"/>
              </a:ext>
            </a:extLst>
          </p:cNvPr>
          <p:cNvSpPr>
            <a:spLocks noGrp="1"/>
          </p:cNvSpPr>
          <p:nvPr>
            <p:ph idx="1"/>
          </p:nvPr>
        </p:nvSpPr>
        <p:spPr>
          <a:xfrm>
            <a:off x="473100" y="481692"/>
            <a:ext cx="8197800" cy="5894615"/>
          </a:xfrm>
        </p:spPr>
        <p:txBody>
          <a:bodyPr>
            <a:normAutofit/>
          </a:bodyPr>
          <a:lstStyle/>
          <a:p>
            <a:pPr marL="0" indent="0">
              <a:buNone/>
            </a:pPr>
            <a:r>
              <a:rPr lang="en-GB" sz="2000" b="1" dirty="0">
                <a:latin typeface="Calibri" panose="020F0502020204030204" pitchFamily="34" charset="0"/>
                <a:cs typeface="Calibri" panose="020F0502020204030204" pitchFamily="34" charset="0"/>
              </a:rPr>
              <a:t>Stabilising Sandy Soils</a:t>
            </a:r>
          </a:p>
          <a:p>
            <a:pPr marL="0" indent="0">
              <a:buNone/>
            </a:pPr>
            <a:r>
              <a:rPr lang="en-GB" sz="1400" dirty="0"/>
              <a:t>Sandy soils are often stabilised with cement, though strong these sand-cement stabilisations are brittle and very sensitive to cracks. </a:t>
            </a:r>
          </a:p>
          <a:p>
            <a:pPr marL="0" indent="0">
              <a:buNone/>
            </a:pPr>
            <a:r>
              <a:rPr lang="en-GB" sz="1400" dirty="0"/>
              <a:t>Delft University of Technology have done research proving there a significant increase in flexibility achieved by adding RoadCem to a sand cement stabilized material.</a:t>
            </a:r>
          </a:p>
          <a:p>
            <a:pPr marL="0" indent="0">
              <a:buNone/>
            </a:pPr>
            <a:r>
              <a:rPr lang="en-GB" sz="1400" dirty="0"/>
              <a:t>The results showed clearly that RoadCem modified sand-cement is far more flexural. This scientific research confirms why no cracks will occur even on large pavement areas, such as a parking area of 600.000 m2 for GM Motors in Mexico.</a:t>
            </a:r>
            <a:r>
              <a:rPr lang="en-GB" sz="1400" baseline="30000" dirty="0"/>
              <a:t> </a:t>
            </a:r>
            <a:r>
              <a:rPr lang="en-GB" sz="1400" dirty="0"/>
              <a:t>The sandy soil in this large car storage area was stabilised with RoadCem and cement with expansion joints placed only every 50,000 m2.</a:t>
            </a:r>
          </a:p>
          <a:p>
            <a:pPr marL="0" indent="0">
              <a:buNone/>
            </a:pPr>
            <a:endParaRPr lang="en-GB" sz="1800" dirty="0"/>
          </a:p>
        </p:txBody>
      </p:sp>
      <p:pic>
        <p:nvPicPr>
          <p:cNvPr id="6" name="Picture 5">
            <a:extLst>
              <a:ext uri="{FF2B5EF4-FFF2-40B4-BE49-F238E27FC236}">
                <a16:creationId xmlns:a16="http://schemas.microsoft.com/office/drawing/2014/main" id="{45DFA90B-528E-4A83-92AD-C7EAC02C54BA}"/>
              </a:ext>
            </a:extLst>
          </p:cNvPr>
          <p:cNvPicPr>
            <a:picLocks noChangeAspect="1"/>
          </p:cNvPicPr>
          <p:nvPr/>
        </p:nvPicPr>
        <p:blipFill>
          <a:blip r:embed="rId4"/>
          <a:stretch>
            <a:fillRect/>
          </a:stretch>
        </p:blipFill>
        <p:spPr>
          <a:xfrm>
            <a:off x="549119" y="2845240"/>
            <a:ext cx="4371975" cy="3324225"/>
          </a:xfrm>
          <a:prstGeom prst="rect">
            <a:avLst/>
          </a:prstGeom>
        </p:spPr>
      </p:pic>
      <p:graphicFrame>
        <p:nvGraphicFramePr>
          <p:cNvPr id="2" name="Table 1">
            <a:extLst>
              <a:ext uri="{FF2B5EF4-FFF2-40B4-BE49-F238E27FC236}">
                <a16:creationId xmlns:a16="http://schemas.microsoft.com/office/drawing/2014/main" id="{04C26F82-2436-4D13-A41D-98D526FD2F57}"/>
              </a:ext>
            </a:extLst>
          </p:cNvPr>
          <p:cNvGraphicFramePr>
            <a:graphicFrameLocks noGrp="1"/>
          </p:cNvGraphicFramePr>
          <p:nvPr>
            <p:extLst>
              <p:ext uri="{D42A27DB-BD31-4B8C-83A1-F6EECF244321}">
                <p14:modId xmlns:p14="http://schemas.microsoft.com/office/powerpoint/2010/main" val="1508624917"/>
              </p:ext>
            </p:extLst>
          </p:nvPr>
        </p:nvGraphicFramePr>
        <p:xfrm>
          <a:off x="5013092" y="2845240"/>
          <a:ext cx="3950907" cy="2364628"/>
        </p:xfrm>
        <a:graphic>
          <a:graphicData uri="http://schemas.openxmlformats.org/drawingml/2006/table">
            <a:tbl>
              <a:tblPr firstRow="1" bandRow="1">
                <a:tableStyleId>{5C22544A-7EE6-4342-B048-85BDC9FD1C3A}</a:tableStyleId>
              </a:tblPr>
              <a:tblGrid>
                <a:gridCol w="1316969">
                  <a:extLst>
                    <a:ext uri="{9D8B030D-6E8A-4147-A177-3AD203B41FA5}">
                      <a16:colId xmlns:a16="http://schemas.microsoft.com/office/drawing/2014/main" val="2677208824"/>
                    </a:ext>
                  </a:extLst>
                </a:gridCol>
                <a:gridCol w="1316969">
                  <a:extLst>
                    <a:ext uri="{9D8B030D-6E8A-4147-A177-3AD203B41FA5}">
                      <a16:colId xmlns:a16="http://schemas.microsoft.com/office/drawing/2014/main" val="3056453232"/>
                    </a:ext>
                  </a:extLst>
                </a:gridCol>
                <a:gridCol w="1316969">
                  <a:extLst>
                    <a:ext uri="{9D8B030D-6E8A-4147-A177-3AD203B41FA5}">
                      <a16:colId xmlns:a16="http://schemas.microsoft.com/office/drawing/2014/main" val="3583714797"/>
                    </a:ext>
                  </a:extLst>
                </a:gridCol>
              </a:tblGrid>
              <a:tr h="725114">
                <a:tc>
                  <a:txBody>
                    <a:bodyPr/>
                    <a:lstStyle/>
                    <a:p>
                      <a:r>
                        <a:rPr lang="en-GB" dirty="0"/>
                        <a:t>Flexural</a:t>
                      </a:r>
                    </a:p>
                    <a:p>
                      <a:r>
                        <a:rPr lang="en-GB" dirty="0"/>
                        <a:t>Strength</a:t>
                      </a:r>
                    </a:p>
                  </a:txBody>
                  <a:tcPr/>
                </a:tc>
                <a:tc>
                  <a:txBody>
                    <a:bodyPr/>
                    <a:lstStyle/>
                    <a:p>
                      <a:r>
                        <a:rPr lang="en-GB" dirty="0"/>
                        <a:t>Breaking Strain</a:t>
                      </a:r>
                    </a:p>
                  </a:txBody>
                  <a:tcPr/>
                </a:tc>
                <a:tc>
                  <a:txBody>
                    <a:bodyPr/>
                    <a:lstStyle/>
                    <a:p>
                      <a:r>
                        <a:rPr lang="en-GB" dirty="0"/>
                        <a:t>Dynamic Elastic Modulus</a:t>
                      </a:r>
                    </a:p>
                  </a:txBody>
                  <a:tcPr/>
                </a:tc>
                <a:extLst>
                  <a:ext uri="{0D108BD9-81ED-4DB2-BD59-A6C34878D82A}">
                    <a16:rowId xmlns:a16="http://schemas.microsoft.com/office/drawing/2014/main" val="2937167564"/>
                  </a:ext>
                </a:extLst>
              </a:tr>
              <a:tr h="725114">
                <a:tc>
                  <a:txBody>
                    <a:bodyPr/>
                    <a:lstStyle/>
                    <a:p>
                      <a:r>
                        <a:rPr lang="en-GB" dirty="0"/>
                        <a:t>3.67</a:t>
                      </a:r>
                    </a:p>
                  </a:txBody>
                  <a:tcPr/>
                </a:tc>
                <a:tc>
                  <a:txBody>
                    <a:bodyPr/>
                    <a:lstStyle/>
                    <a:p>
                      <a:r>
                        <a:rPr lang="en-GB" dirty="0"/>
                        <a:t>505</a:t>
                      </a:r>
                    </a:p>
                  </a:txBody>
                  <a:tcPr/>
                </a:tc>
                <a:tc>
                  <a:txBody>
                    <a:bodyPr/>
                    <a:lstStyle/>
                    <a:p>
                      <a:r>
                        <a:rPr lang="en-GB" dirty="0"/>
                        <a:t>7265</a:t>
                      </a:r>
                    </a:p>
                  </a:txBody>
                  <a:tcPr/>
                </a:tc>
                <a:extLst>
                  <a:ext uri="{0D108BD9-81ED-4DB2-BD59-A6C34878D82A}">
                    <a16:rowId xmlns:a16="http://schemas.microsoft.com/office/drawing/2014/main" val="3416204421"/>
                  </a:ext>
                </a:extLst>
              </a:tr>
              <a:tr h="725114">
                <a:tc>
                  <a:txBody>
                    <a:bodyPr/>
                    <a:lstStyle/>
                    <a:p>
                      <a:r>
                        <a:rPr lang="en-GB" dirty="0"/>
                        <a:t>3.46</a:t>
                      </a:r>
                    </a:p>
                  </a:txBody>
                  <a:tcPr/>
                </a:tc>
                <a:tc>
                  <a:txBody>
                    <a:bodyPr/>
                    <a:lstStyle/>
                    <a:p>
                      <a:r>
                        <a:rPr lang="en-GB" dirty="0"/>
                        <a:t>579</a:t>
                      </a:r>
                    </a:p>
                  </a:txBody>
                  <a:tcPr/>
                </a:tc>
                <a:tc>
                  <a:txBody>
                    <a:bodyPr/>
                    <a:lstStyle/>
                    <a:p>
                      <a:r>
                        <a:rPr lang="en-GB" dirty="0"/>
                        <a:t>5975</a:t>
                      </a:r>
                    </a:p>
                  </a:txBody>
                  <a:tcPr/>
                </a:tc>
                <a:extLst>
                  <a:ext uri="{0D108BD9-81ED-4DB2-BD59-A6C34878D82A}">
                    <a16:rowId xmlns:a16="http://schemas.microsoft.com/office/drawing/2014/main" val="1190409183"/>
                  </a:ext>
                </a:extLst>
              </a:tr>
            </a:tbl>
          </a:graphicData>
        </a:graphic>
      </p:graphicFrame>
      <p:sp>
        <p:nvSpPr>
          <p:cNvPr id="3" name="TextBox 2">
            <a:extLst>
              <a:ext uri="{FF2B5EF4-FFF2-40B4-BE49-F238E27FC236}">
                <a16:creationId xmlns:a16="http://schemas.microsoft.com/office/drawing/2014/main" id="{EF234A70-17DE-46F8-89B2-61608483EA8E}"/>
              </a:ext>
            </a:extLst>
          </p:cNvPr>
          <p:cNvSpPr txBox="1"/>
          <p:nvPr/>
        </p:nvSpPr>
        <p:spPr>
          <a:xfrm>
            <a:off x="5076000" y="5502275"/>
            <a:ext cx="3749249" cy="646331"/>
          </a:xfrm>
          <a:prstGeom prst="rect">
            <a:avLst/>
          </a:prstGeom>
          <a:noFill/>
        </p:spPr>
        <p:txBody>
          <a:bodyPr wrap="square" rtlCol="0">
            <a:spAutoFit/>
          </a:bodyPr>
          <a:lstStyle/>
          <a:p>
            <a:r>
              <a:rPr lang="en-GB" dirty="0"/>
              <a:t>Results of both sandy soil mixes after 28 days</a:t>
            </a:r>
          </a:p>
        </p:txBody>
      </p:sp>
    </p:spTree>
    <p:extLst>
      <p:ext uri="{BB962C8B-B14F-4D97-AF65-F5344CB8AC3E}">
        <p14:creationId xmlns:p14="http://schemas.microsoft.com/office/powerpoint/2010/main" val="3940021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12">
            <a:extLst>
              <a:ext uri="{FF2B5EF4-FFF2-40B4-BE49-F238E27FC236}">
                <a16:creationId xmlns:a16="http://schemas.microsoft.com/office/drawing/2014/main" id="{A9B99B85-93F6-4281-9983-A1E01BC581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00543" y="5502275"/>
            <a:ext cx="1545046"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AB2BB0-0533-407B-8657-070D47AF0616}"/>
              </a:ext>
            </a:extLst>
          </p:cNvPr>
          <p:cNvSpPr/>
          <p:nvPr/>
        </p:nvSpPr>
        <p:spPr>
          <a:xfrm>
            <a:off x="396000" y="333000"/>
            <a:ext cx="7704000" cy="5847755"/>
          </a:xfrm>
          <a:prstGeom prst="rect">
            <a:avLst/>
          </a:prstGeom>
        </p:spPr>
        <p:txBody>
          <a:bodyPr wrap="square">
            <a:spAutoFit/>
          </a:bodyPr>
          <a:lstStyle/>
          <a:p>
            <a:pPr marL="0" indent="0">
              <a:buNone/>
            </a:pPr>
            <a:r>
              <a:rPr lang="en-GB" sz="2000" b="1" dirty="0">
                <a:latin typeface="Calibri" panose="020F0502020204030204" pitchFamily="34" charset="0"/>
                <a:cs typeface="Calibri" panose="020F0502020204030204" pitchFamily="34" charset="0"/>
              </a:rPr>
              <a:t>Stabilising Sulphate Bearing Clays</a:t>
            </a:r>
          </a:p>
          <a:p>
            <a:pPr marL="0" indent="0">
              <a:buNone/>
            </a:pPr>
            <a:endParaRPr lang="en-GB" b="1" dirty="0">
              <a:latin typeface="Calibri" panose="020F0502020204030204" pitchFamily="34" charset="0"/>
              <a:cs typeface="Calibri" panose="020F0502020204030204" pitchFamily="34" charset="0"/>
            </a:endParaRPr>
          </a:p>
          <a:p>
            <a:pPr marL="0" indent="0">
              <a:buNone/>
            </a:pPr>
            <a:r>
              <a:rPr lang="en-US" sz="1400" dirty="0">
                <a:latin typeface="Calibri" panose="020F0502020204030204" pitchFamily="34" charset="0"/>
                <a:cs typeface="Calibri" panose="020F0502020204030204" pitchFamily="34" charset="0"/>
              </a:rPr>
              <a:t>Sulphates can have a damaging influence on the long-term durability of cement stabilised layers and pavement structures. </a:t>
            </a:r>
          </a:p>
          <a:p>
            <a:pPr marL="0" indent="0">
              <a:buNone/>
            </a:pPr>
            <a:endParaRPr lang="en-US" sz="1400" dirty="0">
              <a:latin typeface="Calibri" panose="020F0502020204030204" pitchFamily="34" charset="0"/>
              <a:cs typeface="Calibri" panose="020F0502020204030204" pitchFamily="34" charset="0"/>
            </a:endParaRPr>
          </a:p>
          <a:p>
            <a:pPr marL="0" indent="0">
              <a:buNone/>
            </a:pPr>
            <a:r>
              <a:rPr lang="en-US" sz="1400" dirty="0">
                <a:latin typeface="Calibri" panose="020F0502020204030204" pitchFamily="34" charset="0"/>
                <a:cs typeface="Calibri" panose="020F0502020204030204" pitchFamily="34" charset="0"/>
              </a:rPr>
              <a:t>Cement based stabilization creates a high pH environment when mixed with water during construction. This high pH condition and the presence of lime (</a:t>
            </a:r>
            <a:r>
              <a:rPr lang="en-US" sz="1400" dirty="0" err="1">
                <a:latin typeface="Calibri" panose="020F0502020204030204" pitchFamily="34" charset="0"/>
                <a:cs typeface="Calibri" panose="020F0502020204030204" pitchFamily="34" charset="0"/>
              </a:rPr>
              <a:t>CaO</a:t>
            </a:r>
            <a:r>
              <a:rPr lang="en-US" sz="1400" dirty="0">
                <a:latin typeface="Calibri" panose="020F0502020204030204" pitchFamily="34" charset="0"/>
                <a:cs typeface="Calibri" panose="020F0502020204030204" pitchFamily="34" charset="0"/>
              </a:rPr>
              <a:t>) introduces an environment which is </a:t>
            </a:r>
            <a:r>
              <a:rPr lang="en-US" sz="1400" dirty="0" err="1">
                <a:latin typeface="Calibri" panose="020F0502020204030204" pitchFamily="34" charset="0"/>
                <a:cs typeface="Calibri" panose="020F0502020204030204" pitchFamily="34" charset="0"/>
              </a:rPr>
              <a:t>favourable</a:t>
            </a:r>
            <a:r>
              <a:rPr lang="en-US" sz="1400" dirty="0">
                <a:latin typeface="Calibri" panose="020F0502020204030204" pitchFamily="34" charset="0"/>
                <a:cs typeface="Calibri" panose="020F0502020204030204" pitchFamily="34" charset="0"/>
              </a:rPr>
              <a:t> to the formation of two expansive minerals, ettringite and possibly </a:t>
            </a:r>
            <a:r>
              <a:rPr lang="en-US" sz="1400" dirty="0" err="1">
                <a:latin typeface="Calibri" panose="020F0502020204030204" pitchFamily="34" charset="0"/>
                <a:cs typeface="Calibri" panose="020F0502020204030204" pitchFamily="34" charset="0"/>
              </a:rPr>
              <a:t>thaumasite</a:t>
            </a:r>
            <a:r>
              <a:rPr lang="en-US" sz="1400" dirty="0">
                <a:latin typeface="Calibri" panose="020F0502020204030204" pitchFamily="34" charset="0"/>
                <a:cs typeface="Calibri" panose="020F0502020204030204" pitchFamily="34" charset="0"/>
              </a:rPr>
              <a:t>.</a:t>
            </a:r>
          </a:p>
          <a:p>
            <a:pPr marL="0" indent="0">
              <a:buNone/>
            </a:pPr>
            <a:r>
              <a:rPr lang="en-US" sz="1400" dirty="0">
                <a:latin typeface="Calibri" panose="020F0502020204030204" pitchFamily="34" charset="0"/>
                <a:cs typeface="Calibri" panose="020F0502020204030204" pitchFamily="34" charset="0"/>
              </a:rPr>
              <a:t> </a:t>
            </a:r>
          </a:p>
          <a:p>
            <a:pPr marL="0" indent="0">
              <a:buNone/>
            </a:pPr>
            <a:r>
              <a:rPr lang="en-US" sz="1400" dirty="0">
                <a:latin typeface="Calibri" panose="020F0502020204030204" pitchFamily="34" charset="0"/>
                <a:cs typeface="Calibri" panose="020F0502020204030204" pitchFamily="34" charset="0"/>
              </a:rPr>
              <a:t>It is the introduction and presence of available water that is the general cause of potential swelling in clay or acidic attack. Control of water both in and out and also trapped/retained in the stabilised material is critical.</a:t>
            </a:r>
          </a:p>
          <a:p>
            <a:pPr marL="0" indent="0">
              <a:buNone/>
            </a:pPr>
            <a:r>
              <a:rPr lang="en-US" sz="1400" dirty="0">
                <a:latin typeface="Calibri" panose="020F0502020204030204" pitchFamily="34" charset="0"/>
                <a:cs typeface="Calibri" panose="020F0502020204030204" pitchFamily="34" charset="0"/>
              </a:rPr>
              <a:t> </a:t>
            </a:r>
          </a:p>
          <a:p>
            <a:pPr marL="0" indent="0">
              <a:buNone/>
            </a:pPr>
            <a:r>
              <a:rPr lang="en-US" sz="1400" dirty="0">
                <a:latin typeface="Calibri" panose="020F0502020204030204" pitchFamily="34" charset="0"/>
                <a:cs typeface="Calibri" panose="020F0502020204030204" pitchFamily="34" charset="0"/>
              </a:rPr>
              <a:t>This is where the active components of RoadCem become a real advantage as they break the surface bonds of any water to form a highly-reactive delivery system for the cement binder diffusing between the soil particles. These capillary forces ultimately transport the solution through the whole matrix, ensuring that the entire cement content is reactive, creating bonding forces between the soil particles and ensuring that any available water is either trapped or forced out of the </a:t>
            </a:r>
            <a:r>
              <a:rPr lang="en-US" sz="1400" dirty="0" err="1">
                <a:latin typeface="Calibri" panose="020F0502020204030204" pitchFamily="34" charset="0"/>
                <a:cs typeface="Calibri" panose="020F0502020204030204" pitchFamily="34" charset="0"/>
              </a:rPr>
              <a:t>stabilisation</a:t>
            </a:r>
            <a:r>
              <a:rPr lang="en-US" sz="1400" dirty="0">
                <a:latin typeface="Calibri" panose="020F0502020204030204" pitchFamily="34" charset="0"/>
                <a:cs typeface="Calibri" panose="020F0502020204030204" pitchFamily="34" charset="0"/>
              </a:rPr>
              <a:t>.</a:t>
            </a:r>
          </a:p>
          <a:p>
            <a:pPr marL="0" indent="0">
              <a:buNone/>
            </a:pPr>
            <a:endParaRPr lang="en-US" sz="1400" dirty="0">
              <a:latin typeface="Calibri" panose="020F0502020204030204" pitchFamily="34" charset="0"/>
              <a:cs typeface="Calibri" panose="020F0502020204030204" pitchFamily="34" charset="0"/>
            </a:endParaRPr>
          </a:p>
          <a:p>
            <a:pPr marL="0" indent="0">
              <a:buNone/>
            </a:pPr>
            <a:r>
              <a:rPr lang="en-US" sz="1400" dirty="0">
                <a:latin typeface="Calibri" panose="020F0502020204030204" pitchFamily="34" charset="0"/>
                <a:cs typeface="Calibri" panose="020F0502020204030204" pitchFamily="34" charset="0"/>
              </a:rPr>
              <a:t>The absence of any mobile water in RoadCem clay stabilization’s, has been established during </a:t>
            </a:r>
            <a:r>
              <a:rPr lang="en-US" sz="1400" dirty="0" err="1">
                <a:latin typeface="Calibri" panose="020F0502020204030204" pitchFamily="34" charset="0"/>
                <a:cs typeface="Calibri" panose="020F0502020204030204" pitchFamily="34" charset="0"/>
              </a:rPr>
              <a:t>FireSert</a:t>
            </a:r>
            <a:r>
              <a:rPr lang="en-US" sz="1400" dirty="0">
                <a:latin typeface="Calibri" panose="020F0502020204030204" pitchFamily="34" charset="0"/>
                <a:cs typeface="Calibri" panose="020F0502020204030204" pitchFamily="34" charset="0"/>
              </a:rPr>
              <a:t> testing at Ulster University where extreme heat failed to create explosive spalling of available water.</a:t>
            </a:r>
          </a:p>
          <a:p>
            <a:pPr marL="0" indent="0">
              <a:buNone/>
            </a:pPr>
            <a:endParaRPr lang="en-US" sz="1400" dirty="0">
              <a:latin typeface="Calibri" panose="020F0502020204030204" pitchFamily="34" charset="0"/>
              <a:cs typeface="Calibri" panose="020F0502020204030204" pitchFamily="34" charset="0"/>
            </a:endParaRPr>
          </a:p>
          <a:p>
            <a:pPr marL="0" indent="0">
              <a:buNone/>
            </a:pPr>
            <a:r>
              <a:rPr lang="en-US" sz="1400" dirty="0">
                <a:latin typeface="Calibri" panose="020F0502020204030204" pitchFamily="34" charset="0"/>
                <a:cs typeface="Calibri" panose="020F0502020204030204" pitchFamily="34" charset="0"/>
              </a:rPr>
              <a:t>RoadCem soil stabilisation technology effectively traps and encapsulates any/all water left available during stabilization. It also prevents water bourn Sulphates from entering the stabilised layers, reducing future risk of Sulphate heave by preventing any water entering the stabilisation. </a:t>
            </a:r>
            <a:endParaRPr lang="en-GB"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5871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22430D-CBF3-4002-9305-EEC1C5F8E6B2}"/>
              </a:ext>
            </a:extLst>
          </p:cNvPr>
          <p:cNvSpPr/>
          <p:nvPr/>
        </p:nvSpPr>
        <p:spPr>
          <a:xfrm>
            <a:off x="323999" y="117000"/>
            <a:ext cx="8516093" cy="2585323"/>
          </a:xfrm>
          <a:prstGeom prst="rect">
            <a:avLst/>
          </a:prstGeom>
        </p:spPr>
        <p:txBody>
          <a:bodyPr wrap="square">
            <a:spAutoFit/>
          </a:bodyPr>
          <a:lstStyle/>
          <a:p>
            <a:pPr marL="0" indent="0">
              <a:buNone/>
            </a:pPr>
            <a:r>
              <a:rPr lang="en-GB" b="1" dirty="0">
                <a:latin typeface="Calibri" panose="020F0502020204030204" pitchFamily="34" charset="0"/>
                <a:cs typeface="Calibri" panose="020F0502020204030204" pitchFamily="34" charset="0"/>
              </a:rPr>
              <a:t>Stabilising Sulphate Bearing Clays (2)</a:t>
            </a:r>
          </a:p>
          <a:p>
            <a:pPr marL="0" indent="0">
              <a:buNone/>
            </a:pPr>
            <a:endParaRPr lang="en-GB" b="1" dirty="0">
              <a:latin typeface="Calibri" panose="020F0502020204030204" pitchFamily="34" charset="0"/>
              <a:cs typeface="Calibri" panose="020F0502020204030204" pitchFamily="34" charset="0"/>
            </a:endParaRPr>
          </a:p>
          <a:p>
            <a:pPr marL="0" indent="0">
              <a:buNone/>
            </a:pPr>
            <a:r>
              <a:rPr lang="en-US" sz="1400" dirty="0">
                <a:latin typeface="Calibri" panose="020F0502020204030204" pitchFamily="34" charset="0"/>
                <a:cs typeface="Calibri" panose="020F0502020204030204" pitchFamily="34" charset="0"/>
              </a:rPr>
              <a:t>The following published tests carried out in South Africa by </a:t>
            </a:r>
            <a:r>
              <a:rPr lang="en-US" sz="1400" dirty="0" err="1">
                <a:latin typeface="Calibri" panose="020F0502020204030204" pitchFamily="34" charset="0"/>
                <a:cs typeface="Calibri" panose="020F0502020204030204" pitchFamily="34" charset="0"/>
              </a:rPr>
              <a:t>Moloisane</a:t>
            </a:r>
            <a:r>
              <a:rPr lang="en-US" sz="1400" dirty="0">
                <a:latin typeface="Calibri" panose="020F0502020204030204" pitchFamily="34" charset="0"/>
                <a:cs typeface="Calibri" panose="020F0502020204030204" pitchFamily="34" charset="0"/>
              </a:rPr>
              <a:t> in 2009 and show that RoadCem stabilised soils when compared to other available technologies, will perform far better in soaked conditions.</a:t>
            </a:r>
          </a:p>
          <a:p>
            <a:pPr marL="0" indent="0">
              <a:buNone/>
            </a:pPr>
            <a:r>
              <a:rPr lang="en-US" sz="1400" dirty="0">
                <a:latin typeface="Calibri" panose="020F0502020204030204" pitchFamily="34" charset="0"/>
                <a:cs typeface="Calibri" panose="020F0502020204030204" pitchFamily="34" charset="0"/>
              </a:rPr>
              <a:t> </a:t>
            </a:r>
          </a:p>
          <a:p>
            <a:pPr marL="0" indent="0">
              <a:buNone/>
            </a:pPr>
            <a:r>
              <a:rPr lang="en-US" sz="1400" dirty="0" err="1">
                <a:latin typeface="Calibri" panose="020F0502020204030204" pitchFamily="34" charset="0"/>
                <a:cs typeface="Calibri" panose="020F0502020204030204" pitchFamily="34" charset="0"/>
              </a:rPr>
              <a:t>Moloisane</a:t>
            </a:r>
            <a:r>
              <a:rPr lang="en-US" sz="1400" dirty="0">
                <a:latin typeface="Calibri" panose="020F0502020204030204" pitchFamily="34" charset="0"/>
                <a:cs typeface="Calibri" panose="020F0502020204030204" pitchFamily="34" charset="0"/>
              </a:rPr>
              <a:t> (2009) evaluated the strength </a:t>
            </a:r>
            <a:r>
              <a:rPr lang="en-US" sz="1400" dirty="0" err="1">
                <a:latin typeface="Calibri" panose="020F0502020204030204" pitchFamily="34" charset="0"/>
                <a:cs typeface="Calibri" panose="020F0502020204030204" pitchFamily="34" charset="0"/>
              </a:rPr>
              <a:t>behaviour</a:t>
            </a:r>
            <a:r>
              <a:rPr lang="en-US" sz="1400" dirty="0">
                <a:latin typeface="Calibri" panose="020F0502020204030204" pitchFamily="34" charset="0"/>
                <a:cs typeface="Calibri" panose="020F0502020204030204" pitchFamily="34" charset="0"/>
              </a:rPr>
              <a:t> of unpaved roads in areas known to have high sulphates present. Table 3.12 presents the DCP-CBR strength of the stabilised experimental panels after 5 and 8 months.  </a:t>
            </a:r>
          </a:p>
          <a:p>
            <a:pPr marL="0" indent="0">
              <a:buNone/>
            </a:pPr>
            <a:r>
              <a:rPr lang="en-US" sz="1400" dirty="0">
                <a:latin typeface="Calibri" panose="020F0502020204030204" pitchFamily="34" charset="0"/>
                <a:cs typeface="Calibri" panose="020F0502020204030204" pitchFamily="34" charset="0"/>
              </a:rPr>
              <a:t> </a:t>
            </a:r>
          </a:p>
          <a:p>
            <a:pPr marL="0" indent="0">
              <a:buNone/>
            </a:pPr>
            <a:r>
              <a:rPr lang="en-US" sz="1400" dirty="0">
                <a:latin typeface="Calibri" panose="020F0502020204030204" pitchFamily="34" charset="0"/>
                <a:cs typeface="Calibri" panose="020F0502020204030204" pitchFamily="34" charset="0"/>
              </a:rPr>
              <a:t> </a:t>
            </a:r>
          </a:p>
          <a:p>
            <a:pPr marL="0" indent="0">
              <a:buNone/>
            </a:pPr>
            <a:endParaRPr lang="en-US" sz="1400" dirty="0">
              <a:latin typeface="Calibri" panose="020F0502020204030204" pitchFamily="34" charset="0"/>
              <a:cs typeface="Calibri" panose="020F0502020204030204" pitchFamily="34" charset="0"/>
            </a:endParaRPr>
          </a:p>
          <a:p>
            <a:pPr marL="0" indent="0">
              <a:buNone/>
            </a:pPr>
            <a:r>
              <a:rPr lang="en-US" sz="1400" dirty="0">
                <a:latin typeface="Calibri" panose="020F0502020204030204" pitchFamily="34" charset="0"/>
                <a:cs typeface="Calibri" panose="020F0502020204030204" pitchFamily="34" charset="0"/>
              </a:rPr>
              <a:t> </a:t>
            </a:r>
            <a:endParaRPr lang="en-GB" sz="1400" dirty="0">
              <a:latin typeface="Calibri" panose="020F0502020204030204" pitchFamily="34" charset="0"/>
              <a:cs typeface="Calibri" panose="020F0502020204030204" pitchFamily="34" charset="0"/>
            </a:endParaRPr>
          </a:p>
        </p:txBody>
      </p:sp>
      <p:pic>
        <p:nvPicPr>
          <p:cNvPr id="5" name="Afbeelding 12">
            <a:extLst>
              <a:ext uri="{FF2B5EF4-FFF2-40B4-BE49-F238E27FC236}">
                <a16:creationId xmlns:a16="http://schemas.microsoft.com/office/drawing/2014/main" id="{C751466D-E8F9-498E-A51E-50381F5894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00543" y="5502275"/>
            <a:ext cx="1545046"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43EEBDE-EEA1-4904-B349-04F5ABA2F45F}"/>
              </a:ext>
            </a:extLst>
          </p:cNvPr>
          <p:cNvPicPr>
            <a:picLocks noChangeAspect="1"/>
          </p:cNvPicPr>
          <p:nvPr/>
        </p:nvPicPr>
        <p:blipFill>
          <a:blip r:embed="rId4"/>
          <a:stretch>
            <a:fillRect/>
          </a:stretch>
        </p:blipFill>
        <p:spPr>
          <a:xfrm>
            <a:off x="311557" y="1854200"/>
            <a:ext cx="6229350" cy="3569075"/>
          </a:xfrm>
          <a:prstGeom prst="rect">
            <a:avLst/>
          </a:prstGeom>
        </p:spPr>
      </p:pic>
      <p:sp>
        <p:nvSpPr>
          <p:cNvPr id="7" name="Rectangle 6">
            <a:extLst>
              <a:ext uri="{FF2B5EF4-FFF2-40B4-BE49-F238E27FC236}">
                <a16:creationId xmlns:a16="http://schemas.microsoft.com/office/drawing/2014/main" id="{315725DD-F330-40D7-84BE-3044B29C0E2E}"/>
              </a:ext>
            </a:extLst>
          </p:cNvPr>
          <p:cNvSpPr/>
          <p:nvPr/>
        </p:nvSpPr>
        <p:spPr>
          <a:xfrm>
            <a:off x="385954" y="5301000"/>
            <a:ext cx="8372092" cy="954107"/>
          </a:xfrm>
          <a:prstGeom prst="rect">
            <a:avLst/>
          </a:prstGeom>
        </p:spPr>
        <p:txBody>
          <a:bodyPr wrap="square">
            <a:spAutoFit/>
          </a:bodyPr>
          <a:lstStyle/>
          <a:p>
            <a:r>
              <a:rPr lang="en-US" sz="1400" dirty="0">
                <a:latin typeface="+mj-lt"/>
              </a:rPr>
              <a:t>It can be seen that the </a:t>
            </a:r>
            <a:r>
              <a:rPr lang="en-US" sz="1400" dirty="0">
                <a:latin typeface="+mn-lt"/>
              </a:rPr>
              <a:t>soaked</a:t>
            </a:r>
            <a:r>
              <a:rPr lang="en-US" sz="1400" dirty="0">
                <a:latin typeface="+mj-lt"/>
              </a:rPr>
              <a:t> CBR strength decreased for every type of </a:t>
            </a:r>
            <a:r>
              <a:rPr lang="en-US" sz="1400" dirty="0" err="1">
                <a:latin typeface="+mj-lt"/>
              </a:rPr>
              <a:t>stabiliser</a:t>
            </a:r>
            <a:r>
              <a:rPr lang="en-US" sz="1400" dirty="0">
                <a:latin typeface="+mj-lt"/>
              </a:rPr>
              <a:t>, except the RoadCem and Cement treated experimental panel which showed the highest strength.  </a:t>
            </a:r>
          </a:p>
          <a:p>
            <a:r>
              <a:rPr lang="en-US" sz="1400" dirty="0">
                <a:latin typeface="+mj-lt"/>
              </a:rPr>
              <a:t> In comparison with the panel with only cement, the panel treated with cement plus RoadCem significantly outperformed all the alternatives in both in-situ and soaked conditions.</a:t>
            </a:r>
            <a:endParaRPr lang="en-GB" sz="1400" dirty="0">
              <a:latin typeface="+mj-lt"/>
            </a:endParaRPr>
          </a:p>
        </p:txBody>
      </p:sp>
    </p:spTree>
    <p:extLst>
      <p:ext uri="{BB962C8B-B14F-4D97-AF65-F5344CB8AC3E}">
        <p14:creationId xmlns:p14="http://schemas.microsoft.com/office/powerpoint/2010/main" val="315996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Afbeelding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6825" y="5516563"/>
            <a:ext cx="1528763"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kstvak 1"/>
          <p:cNvSpPr txBox="1">
            <a:spLocks noChangeArrowheads="1"/>
          </p:cNvSpPr>
          <p:nvPr/>
        </p:nvSpPr>
        <p:spPr bwMode="auto">
          <a:xfrm>
            <a:off x="971550" y="26035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nl-NL" b="1" dirty="0"/>
              <a:t> </a:t>
            </a:r>
            <a:r>
              <a:rPr lang="en-US" altLang="nl-NL" sz="2800" b="1" dirty="0"/>
              <a:t>Examples world-wide implementation</a:t>
            </a:r>
          </a:p>
        </p:txBody>
      </p:sp>
      <p:pic>
        <p:nvPicPr>
          <p:cNvPr id="6148" name="Tijdelijke aanduiding voor inhoud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1557338"/>
            <a:ext cx="3887788" cy="382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318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5" name="Tijdelijke aanduiding voor inhou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44000" y="0"/>
            <a:ext cx="4500000" cy="3429000"/>
          </a:xfr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29000"/>
            <a:ext cx="4644000" cy="3429000"/>
          </a:xfrm>
          <a:prstGeom prst="rect">
            <a:avLst/>
          </a:prstGeom>
        </p:spPr>
      </p:pic>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4644000" cy="3429000"/>
          </a:xfrm>
          <a:prstGeom prst="rect">
            <a:avLst/>
          </a:prstGeom>
        </p:spPr>
      </p:pic>
      <p:pic>
        <p:nvPicPr>
          <p:cNvPr id="8" name="Afbeelding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00" y="3429000"/>
            <a:ext cx="4500000" cy="3429000"/>
          </a:xfrm>
          <a:prstGeom prst="rect">
            <a:avLst/>
          </a:prstGeom>
        </p:spPr>
      </p:pic>
      <p:pic>
        <p:nvPicPr>
          <p:cNvPr id="9" name="Afbeelding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3962" y="3118133"/>
            <a:ext cx="830038" cy="526867"/>
          </a:xfrm>
          <a:prstGeom prst="rect">
            <a:avLst/>
          </a:prstGeom>
        </p:spPr>
      </p:pic>
      <p:pic>
        <p:nvPicPr>
          <p:cNvPr id="10" name="Afbeelding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4000" y="3118133"/>
            <a:ext cx="830038" cy="526867"/>
          </a:xfrm>
          <a:prstGeom prst="rect">
            <a:avLst/>
          </a:prstGeom>
        </p:spPr>
      </p:pic>
      <p:pic>
        <p:nvPicPr>
          <p:cNvPr id="11" name="Afbeelding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021000"/>
            <a:ext cx="1258848" cy="837000"/>
          </a:xfrm>
          <a:prstGeom prst="rect">
            <a:avLst/>
          </a:prstGeom>
        </p:spPr>
      </p:pic>
    </p:spTree>
    <p:extLst>
      <p:ext uri="{BB962C8B-B14F-4D97-AF65-F5344CB8AC3E}">
        <p14:creationId xmlns:p14="http://schemas.microsoft.com/office/powerpoint/2010/main" val="1443251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3949"/>
            <a:ext cx="4572000" cy="3434996"/>
          </a:xfrm>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0"/>
            <a:ext cx="4572000" cy="3431046"/>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31046"/>
            <a:ext cx="4572000" cy="3426954"/>
          </a:xfrm>
          <a:prstGeom prst="rect">
            <a:avLst/>
          </a:prstGeom>
        </p:spPr>
      </p:pic>
      <p:pic>
        <p:nvPicPr>
          <p:cNvPr id="7" name="Afbeelding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3431046"/>
            <a:ext cx="4572000" cy="3426954"/>
          </a:xfrm>
          <a:prstGeom prst="rect">
            <a:avLst/>
          </a:prstGeom>
        </p:spPr>
      </p:pic>
      <p:pic>
        <p:nvPicPr>
          <p:cNvPr id="8" name="Afbeelding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021000"/>
            <a:ext cx="1258848" cy="837000"/>
          </a:xfrm>
          <a:prstGeom prst="rect">
            <a:avLst/>
          </a:prstGeom>
        </p:spPr>
      </p:pic>
      <p:pic>
        <p:nvPicPr>
          <p:cNvPr id="10" name="Afbeelding 9">
            <a:extLst>
              <a:ext uri="{FF2B5EF4-FFF2-40B4-BE49-F238E27FC236}">
                <a16:creationId xmlns:a16="http://schemas.microsoft.com/office/drawing/2014/main" id="{71CC3F82-95DD-413B-8760-078D50BAF2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4000" y="3118133"/>
            <a:ext cx="830038" cy="526867"/>
          </a:xfrm>
          <a:prstGeom prst="rect">
            <a:avLst/>
          </a:prstGeom>
        </p:spPr>
      </p:pic>
      <p:pic>
        <p:nvPicPr>
          <p:cNvPr id="11" name="Afbeelding 8">
            <a:extLst>
              <a:ext uri="{FF2B5EF4-FFF2-40B4-BE49-F238E27FC236}">
                <a16:creationId xmlns:a16="http://schemas.microsoft.com/office/drawing/2014/main" id="{87F2D75D-0959-4AB8-B463-EC6076C019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13962" y="3118133"/>
            <a:ext cx="830038" cy="526867"/>
          </a:xfrm>
          <a:prstGeom prst="rect">
            <a:avLst/>
          </a:prstGeom>
        </p:spPr>
      </p:pic>
    </p:spTree>
    <p:extLst>
      <p:ext uri="{BB962C8B-B14F-4D97-AF65-F5344CB8AC3E}">
        <p14:creationId xmlns:p14="http://schemas.microsoft.com/office/powerpoint/2010/main" val="3374779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8797" y="1378744"/>
            <a:ext cx="6257925" cy="5486400"/>
          </a:xfrm>
          <a:prstGeom prst="rect">
            <a:avLst/>
          </a:prstGeom>
        </p:spPr>
      </p:pic>
      <p:sp>
        <p:nvSpPr>
          <p:cNvPr id="9226" name="Tekstvak 209"/>
          <p:cNvSpPr txBox="1">
            <a:spLocks noChangeArrowheads="1"/>
          </p:cNvSpPr>
          <p:nvPr/>
        </p:nvSpPr>
        <p:spPr bwMode="auto">
          <a:xfrm>
            <a:off x="-123800" y="496601"/>
            <a:ext cx="9163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nl-NL" b="1" dirty="0">
                <a:solidFill>
                  <a:schemeClr val="bg1">
                    <a:lumMod val="50000"/>
                  </a:schemeClr>
                </a:solidFill>
              </a:rPr>
              <a:t>RoadCem all over the world</a:t>
            </a:r>
          </a:p>
        </p:txBody>
      </p:sp>
      <p:pic>
        <p:nvPicPr>
          <p:cNvPr id="3" name="Afbeelding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875" y="211643"/>
            <a:ext cx="1326365" cy="1333693"/>
          </a:xfrm>
          <a:prstGeom prst="rect">
            <a:avLst/>
          </a:prstGeom>
        </p:spPr>
      </p:pic>
      <p:sp>
        <p:nvSpPr>
          <p:cNvPr id="4" name="Tekstvak 3"/>
          <p:cNvSpPr txBox="1"/>
          <p:nvPr/>
        </p:nvSpPr>
        <p:spPr>
          <a:xfrm>
            <a:off x="16185" y="2161945"/>
            <a:ext cx="1944000" cy="3785652"/>
          </a:xfrm>
          <a:prstGeom prst="rect">
            <a:avLst/>
          </a:prstGeom>
          <a:noFill/>
        </p:spPr>
        <p:txBody>
          <a:bodyPr wrap="square" rtlCol="0">
            <a:spAutoFit/>
          </a:bodyPr>
          <a:lstStyle/>
          <a:p>
            <a:r>
              <a:rPr lang="it-IT" sz="2000" dirty="0">
                <a:solidFill>
                  <a:srgbClr val="898989"/>
                </a:solidFill>
              </a:rPr>
              <a:t>Armenia</a:t>
            </a:r>
          </a:p>
          <a:p>
            <a:r>
              <a:rPr lang="it-IT" sz="2000" dirty="0">
                <a:solidFill>
                  <a:srgbClr val="898989"/>
                </a:solidFill>
              </a:rPr>
              <a:t>Australia</a:t>
            </a:r>
          </a:p>
          <a:p>
            <a:r>
              <a:rPr lang="it-IT" sz="2000" dirty="0">
                <a:solidFill>
                  <a:srgbClr val="898989"/>
                </a:solidFill>
              </a:rPr>
              <a:t>Belgium</a:t>
            </a:r>
          </a:p>
          <a:p>
            <a:r>
              <a:rPr lang="it-IT" sz="2000" dirty="0">
                <a:solidFill>
                  <a:srgbClr val="898989"/>
                </a:solidFill>
              </a:rPr>
              <a:t>Brazil</a:t>
            </a:r>
          </a:p>
          <a:p>
            <a:r>
              <a:rPr lang="it-IT" sz="2000" dirty="0">
                <a:solidFill>
                  <a:srgbClr val="898989"/>
                </a:solidFill>
              </a:rPr>
              <a:t>Bulgaria</a:t>
            </a:r>
          </a:p>
          <a:p>
            <a:r>
              <a:rPr lang="it-IT" sz="2000" dirty="0">
                <a:solidFill>
                  <a:srgbClr val="898989"/>
                </a:solidFill>
              </a:rPr>
              <a:t>Cameroon</a:t>
            </a:r>
          </a:p>
          <a:p>
            <a:r>
              <a:rPr lang="it-IT" sz="2000" dirty="0">
                <a:solidFill>
                  <a:srgbClr val="898989"/>
                </a:solidFill>
              </a:rPr>
              <a:t>Canada</a:t>
            </a:r>
          </a:p>
          <a:p>
            <a:r>
              <a:rPr lang="it-IT" sz="2000" dirty="0">
                <a:solidFill>
                  <a:srgbClr val="898989"/>
                </a:solidFill>
              </a:rPr>
              <a:t>China</a:t>
            </a:r>
          </a:p>
          <a:p>
            <a:r>
              <a:rPr lang="it-IT" sz="2000" dirty="0">
                <a:solidFill>
                  <a:srgbClr val="898989"/>
                </a:solidFill>
              </a:rPr>
              <a:t>Colombia</a:t>
            </a:r>
          </a:p>
          <a:p>
            <a:r>
              <a:rPr lang="it-IT" sz="2000" dirty="0">
                <a:solidFill>
                  <a:srgbClr val="898989"/>
                </a:solidFill>
              </a:rPr>
              <a:t>Congo</a:t>
            </a:r>
          </a:p>
          <a:p>
            <a:r>
              <a:rPr lang="it-IT" sz="2000" dirty="0">
                <a:solidFill>
                  <a:srgbClr val="898989"/>
                </a:solidFill>
              </a:rPr>
              <a:t>Croatia</a:t>
            </a:r>
          </a:p>
          <a:p>
            <a:endParaRPr lang="it-IT" sz="2000" dirty="0">
              <a:solidFill>
                <a:srgbClr val="898989"/>
              </a:solidFill>
            </a:endParaRPr>
          </a:p>
        </p:txBody>
      </p:sp>
      <p:sp>
        <p:nvSpPr>
          <p:cNvPr id="199" name="Tekstvak 198"/>
          <p:cNvSpPr txBox="1"/>
          <p:nvPr/>
        </p:nvSpPr>
        <p:spPr>
          <a:xfrm>
            <a:off x="2269722" y="2164047"/>
            <a:ext cx="2448000" cy="3477875"/>
          </a:xfrm>
          <a:prstGeom prst="rect">
            <a:avLst/>
          </a:prstGeom>
          <a:noFill/>
        </p:spPr>
        <p:txBody>
          <a:bodyPr wrap="square" rtlCol="0">
            <a:spAutoFit/>
          </a:bodyPr>
          <a:lstStyle/>
          <a:p>
            <a:r>
              <a:rPr lang="it-IT" sz="2000" dirty="0">
                <a:solidFill>
                  <a:srgbClr val="898989"/>
                </a:solidFill>
              </a:rPr>
              <a:t>Curacao</a:t>
            </a:r>
          </a:p>
          <a:p>
            <a:r>
              <a:rPr lang="it-IT" sz="2000" dirty="0">
                <a:solidFill>
                  <a:srgbClr val="898989"/>
                </a:solidFill>
              </a:rPr>
              <a:t>Czech Republic</a:t>
            </a:r>
          </a:p>
          <a:p>
            <a:r>
              <a:rPr lang="it-IT" sz="2000" dirty="0">
                <a:solidFill>
                  <a:srgbClr val="898989"/>
                </a:solidFill>
              </a:rPr>
              <a:t>Dominican Republic</a:t>
            </a:r>
          </a:p>
          <a:p>
            <a:r>
              <a:rPr lang="it-IT" sz="2000" dirty="0">
                <a:solidFill>
                  <a:srgbClr val="898989"/>
                </a:solidFill>
              </a:rPr>
              <a:t>Ecuador</a:t>
            </a:r>
          </a:p>
          <a:p>
            <a:r>
              <a:rPr lang="it-IT" sz="2000" dirty="0">
                <a:solidFill>
                  <a:srgbClr val="898989"/>
                </a:solidFill>
              </a:rPr>
              <a:t>Egypt </a:t>
            </a:r>
          </a:p>
          <a:p>
            <a:r>
              <a:rPr lang="it-IT" sz="2000" dirty="0">
                <a:solidFill>
                  <a:srgbClr val="898989"/>
                </a:solidFill>
              </a:rPr>
              <a:t>Germany</a:t>
            </a:r>
          </a:p>
          <a:p>
            <a:r>
              <a:rPr lang="it-IT" sz="2000" dirty="0">
                <a:solidFill>
                  <a:srgbClr val="898989"/>
                </a:solidFill>
              </a:rPr>
              <a:t>Greece</a:t>
            </a:r>
          </a:p>
          <a:p>
            <a:r>
              <a:rPr lang="it-IT" sz="2000" dirty="0">
                <a:solidFill>
                  <a:srgbClr val="898989"/>
                </a:solidFill>
              </a:rPr>
              <a:t>Guatemala</a:t>
            </a:r>
          </a:p>
          <a:p>
            <a:r>
              <a:rPr lang="it-IT" sz="2000" dirty="0">
                <a:solidFill>
                  <a:srgbClr val="898989"/>
                </a:solidFill>
              </a:rPr>
              <a:t>India</a:t>
            </a:r>
          </a:p>
          <a:p>
            <a:r>
              <a:rPr lang="it-IT" sz="2000" dirty="0">
                <a:solidFill>
                  <a:srgbClr val="898989"/>
                </a:solidFill>
              </a:rPr>
              <a:t>Iraq</a:t>
            </a:r>
          </a:p>
          <a:p>
            <a:r>
              <a:rPr lang="it-IT" sz="2000" dirty="0">
                <a:solidFill>
                  <a:srgbClr val="898989"/>
                </a:solidFill>
              </a:rPr>
              <a:t>Ireland</a:t>
            </a:r>
          </a:p>
        </p:txBody>
      </p:sp>
      <p:sp>
        <p:nvSpPr>
          <p:cNvPr id="200" name="Tekstvak 199"/>
          <p:cNvSpPr txBox="1"/>
          <p:nvPr/>
        </p:nvSpPr>
        <p:spPr>
          <a:xfrm>
            <a:off x="5032598" y="2161945"/>
            <a:ext cx="1944000" cy="3170099"/>
          </a:xfrm>
          <a:prstGeom prst="rect">
            <a:avLst/>
          </a:prstGeom>
          <a:noFill/>
        </p:spPr>
        <p:txBody>
          <a:bodyPr wrap="square" rtlCol="0">
            <a:spAutoFit/>
          </a:bodyPr>
          <a:lstStyle/>
          <a:p>
            <a:r>
              <a:rPr lang="it-IT" sz="2000" dirty="0">
                <a:solidFill>
                  <a:srgbClr val="898989"/>
                </a:solidFill>
              </a:rPr>
              <a:t>Mauritania</a:t>
            </a:r>
          </a:p>
          <a:p>
            <a:r>
              <a:rPr lang="it-IT" sz="2000" dirty="0">
                <a:solidFill>
                  <a:srgbClr val="898989"/>
                </a:solidFill>
              </a:rPr>
              <a:t>Mexico</a:t>
            </a:r>
          </a:p>
          <a:p>
            <a:r>
              <a:rPr lang="it-IT" sz="2000" dirty="0">
                <a:solidFill>
                  <a:srgbClr val="898989"/>
                </a:solidFill>
              </a:rPr>
              <a:t>Mozambique</a:t>
            </a:r>
          </a:p>
          <a:p>
            <a:r>
              <a:rPr lang="it-IT" sz="2000" dirty="0">
                <a:solidFill>
                  <a:srgbClr val="898989"/>
                </a:solidFill>
              </a:rPr>
              <a:t>Netherlands</a:t>
            </a:r>
          </a:p>
          <a:p>
            <a:r>
              <a:rPr lang="it-IT" sz="2000" dirty="0">
                <a:solidFill>
                  <a:srgbClr val="898989"/>
                </a:solidFill>
              </a:rPr>
              <a:t>New Zealand</a:t>
            </a:r>
          </a:p>
          <a:p>
            <a:r>
              <a:rPr lang="it-IT" sz="2000" dirty="0">
                <a:solidFill>
                  <a:srgbClr val="898989"/>
                </a:solidFill>
              </a:rPr>
              <a:t>Pakistan</a:t>
            </a:r>
          </a:p>
          <a:p>
            <a:r>
              <a:rPr lang="it-IT" sz="2000" dirty="0">
                <a:solidFill>
                  <a:srgbClr val="898989"/>
                </a:solidFill>
              </a:rPr>
              <a:t>Panama</a:t>
            </a:r>
          </a:p>
          <a:p>
            <a:r>
              <a:rPr lang="it-IT" sz="2000" dirty="0">
                <a:solidFill>
                  <a:srgbClr val="898989"/>
                </a:solidFill>
              </a:rPr>
              <a:t>Paraguay</a:t>
            </a:r>
          </a:p>
          <a:p>
            <a:r>
              <a:rPr lang="it-IT" sz="2000" dirty="0">
                <a:solidFill>
                  <a:srgbClr val="898989"/>
                </a:solidFill>
              </a:rPr>
              <a:t>Peru </a:t>
            </a:r>
          </a:p>
          <a:p>
            <a:r>
              <a:rPr lang="it-IT" sz="2000" dirty="0">
                <a:solidFill>
                  <a:srgbClr val="898989"/>
                </a:solidFill>
              </a:rPr>
              <a:t>Qatar</a:t>
            </a:r>
          </a:p>
        </p:txBody>
      </p:sp>
      <p:sp>
        <p:nvSpPr>
          <p:cNvPr id="201" name="Tekstvak 200"/>
          <p:cNvSpPr txBox="1"/>
          <p:nvPr/>
        </p:nvSpPr>
        <p:spPr>
          <a:xfrm>
            <a:off x="7286134" y="2144097"/>
            <a:ext cx="2397865" cy="3170099"/>
          </a:xfrm>
          <a:prstGeom prst="rect">
            <a:avLst/>
          </a:prstGeom>
          <a:noFill/>
        </p:spPr>
        <p:txBody>
          <a:bodyPr wrap="square" rtlCol="0">
            <a:spAutoFit/>
          </a:bodyPr>
          <a:lstStyle/>
          <a:p>
            <a:r>
              <a:rPr lang="it-IT" sz="2000" dirty="0">
                <a:solidFill>
                  <a:srgbClr val="898989"/>
                </a:solidFill>
              </a:rPr>
              <a:t>Russia</a:t>
            </a:r>
          </a:p>
          <a:p>
            <a:r>
              <a:rPr lang="it-IT" sz="2000" dirty="0">
                <a:solidFill>
                  <a:srgbClr val="898989"/>
                </a:solidFill>
              </a:rPr>
              <a:t>Saudi Arabia</a:t>
            </a:r>
          </a:p>
          <a:p>
            <a:r>
              <a:rPr lang="it-IT" sz="2000" dirty="0">
                <a:solidFill>
                  <a:srgbClr val="898989"/>
                </a:solidFill>
              </a:rPr>
              <a:t>Singapore</a:t>
            </a:r>
          </a:p>
          <a:p>
            <a:r>
              <a:rPr lang="it-IT" sz="2000" dirty="0">
                <a:solidFill>
                  <a:srgbClr val="898989"/>
                </a:solidFill>
              </a:rPr>
              <a:t>South Africa</a:t>
            </a:r>
          </a:p>
          <a:p>
            <a:r>
              <a:rPr lang="it-IT" sz="2000" dirty="0">
                <a:solidFill>
                  <a:srgbClr val="898989"/>
                </a:solidFill>
              </a:rPr>
              <a:t>South Sudan</a:t>
            </a:r>
          </a:p>
          <a:p>
            <a:r>
              <a:rPr lang="it-IT" sz="2000" dirty="0">
                <a:solidFill>
                  <a:srgbClr val="898989"/>
                </a:solidFill>
              </a:rPr>
              <a:t>Suriname</a:t>
            </a:r>
          </a:p>
          <a:p>
            <a:r>
              <a:rPr lang="it-IT" sz="2000" dirty="0">
                <a:solidFill>
                  <a:srgbClr val="898989"/>
                </a:solidFill>
              </a:rPr>
              <a:t>Turkey</a:t>
            </a:r>
          </a:p>
          <a:p>
            <a:r>
              <a:rPr lang="it-IT" sz="2000" dirty="0">
                <a:solidFill>
                  <a:srgbClr val="898989"/>
                </a:solidFill>
              </a:rPr>
              <a:t>United Kindom</a:t>
            </a:r>
          </a:p>
          <a:p>
            <a:r>
              <a:rPr lang="it-IT" sz="2000" dirty="0">
                <a:solidFill>
                  <a:srgbClr val="898989"/>
                </a:solidFill>
              </a:rPr>
              <a:t>USA</a:t>
            </a:r>
          </a:p>
          <a:p>
            <a:r>
              <a:rPr lang="it-IT" sz="2000" dirty="0">
                <a:solidFill>
                  <a:srgbClr val="898989"/>
                </a:solidFill>
              </a:rPr>
              <a:t>Vietnam</a:t>
            </a:r>
          </a:p>
        </p:txBody>
      </p:sp>
    </p:spTree>
    <p:extLst>
      <p:ext uri="{BB962C8B-B14F-4D97-AF65-F5344CB8AC3E}">
        <p14:creationId xmlns:p14="http://schemas.microsoft.com/office/powerpoint/2010/main" val="44199202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0"/>
            <a:ext cx="4571999" cy="3468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424910"/>
            <a:ext cx="4572000" cy="343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186" y="3429000"/>
            <a:ext cx="4571814"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naamloo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3512" y="3029744"/>
            <a:ext cx="1196975"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013004"/>
            <a:ext cx="1258848" cy="840906"/>
          </a:xfrm>
          <a:prstGeom prst="rect">
            <a:avLst/>
          </a:prstGeom>
        </p:spPr>
      </p:pic>
      <p:pic>
        <p:nvPicPr>
          <p:cNvPr id="8" name="Afbeelding 48" descr="http://www.folia.nl/uploads/big/__unesco.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34324" y="6013004"/>
            <a:ext cx="1209675" cy="80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868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3075"/>
                                        </p:tgtEl>
                                        <p:attrNameLst>
                                          <p:attrName>style.visibility</p:attrName>
                                        </p:attrNameLst>
                                      </p:cBhvr>
                                      <p:to>
                                        <p:strVal val="visible"/>
                                      </p:to>
                                    </p:set>
                                    <p:anim calcmode="lin" valueType="num">
                                      <p:cBhvr>
                                        <p:cTn id="14" dur="1000" fill="hold"/>
                                        <p:tgtEl>
                                          <p:spTgt spid="3075"/>
                                        </p:tgtEl>
                                        <p:attrNameLst>
                                          <p:attrName>ppt_w</p:attrName>
                                        </p:attrNameLst>
                                      </p:cBhvr>
                                      <p:tavLst>
                                        <p:tav tm="0">
                                          <p:val>
                                            <p:fltVal val="0"/>
                                          </p:val>
                                        </p:tav>
                                        <p:tav tm="100000">
                                          <p:val>
                                            <p:strVal val="#ppt_w"/>
                                          </p:val>
                                        </p:tav>
                                      </p:tavLst>
                                    </p:anim>
                                    <p:anim calcmode="lin" valueType="num">
                                      <p:cBhvr>
                                        <p:cTn id="15" dur="1000" fill="hold"/>
                                        <p:tgtEl>
                                          <p:spTgt spid="3075"/>
                                        </p:tgtEl>
                                        <p:attrNameLst>
                                          <p:attrName>ppt_h</p:attrName>
                                        </p:attrNameLst>
                                      </p:cBhvr>
                                      <p:tavLst>
                                        <p:tav tm="0">
                                          <p:val>
                                            <p:fltVal val="0"/>
                                          </p:val>
                                        </p:tav>
                                        <p:tav tm="100000">
                                          <p:val>
                                            <p:strVal val="#ppt_h"/>
                                          </p:val>
                                        </p:tav>
                                      </p:tavLst>
                                    </p:anim>
                                    <p:anim calcmode="lin" valueType="num">
                                      <p:cBhvr>
                                        <p:cTn id="16" dur="1000" fill="hold"/>
                                        <p:tgtEl>
                                          <p:spTgt spid="3075"/>
                                        </p:tgtEl>
                                        <p:attrNameLst>
                                          <p:attrName>style.rotation</p:attrName>
                                        </p:attrNameLst>
                                      </p:cBhvr>
                                      <p:tavLst>
                                        <p:tav tm="0">
                                          <p:val>
                                            <p:fltVal val="90"/>
                                          </p:val>
                                        </p:tav>
                                        <p:tav tm="100000">
                                          <p:val>
                                            <p:fltVal val="0"/>
                                          </p:val>
                                        </p:tav>
                                      </p:tavLst>
                                    </p:anim>
                                    <p:animEffect transition="in" filter="fade">
                                      <p:cBhvr>
                                        <p:cTn id="17" dur="1000"/>
                                        <p:tgtEl>
                                          <p:spTgt spid="3075"/>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3076"/>
                                        </p:tgtEl>
                                        <p:attrNameLst>
                                          <p:attrName>style.visibility</p:attrName>
                                        </p:attrNameLst>
                                      </p:cBhvr>
                                      <p:to>
                                        <p:strVal val="visible"/>
                                      </p:to>
                                    </p:set>
                                    <p:anim calcmode="lin" valueType="num">
                                      <p:cBhvr>
                                        <p:cTn id="21" dur="1000" fill="hold"/>
                                        <p:tgtEl>
                                          <p:spTgt spid="3076"/>
                                        </p:tgtEl>
                                        <p:attrNameLst>
                                          <p:attrName>ppt_w</p:attrName>
                                        </p:attrNameLst>
                                      </p:cBhvr>
                                      <p:tavLst>
                                        <p:tav tm="0">
                                          <p:val>
                                            <p:fltVal val="0"/>
                                          </p:val>
                                        </p:tav>
                                        <p:tav tm="100000">
                                          <p:val>
                                            <p:strVal val="#ppt_w"/>
                                          </p:val>
                                        </p:tav>
                                      </p:tavLst>
                                    </p:anim>
                                    <p:anim calcmode="lin" valueType="num">
                                      <p:cBhvr>
                                        <p:cTn id="22" dur="1000" fill="hold"/>
                                        <p:tgtEl>
                                          <p:spTgt spid="3076"/>
                                        </p:tgtEl>
                                        <p:attrNameLst>
                                          <p:attrName>ppt_h</p:attrName>
                                        </p:attrNameLst>
                                      </p:cBhvr>
                                      <p:tavLst>
                                        <p:tav tm="0">
                                          <p:val>
                                            <p:fltVal val="0"/>
                                          </p:val>
                                        </p:tav>
                                        <p:tav tm="100000">
                                          <p:val>
                                            <p:strVal val="#ppt_h"/>
                                          </p:val>
                                        </p:tav>
                                      </p:tavLst>
                                    </p:anim>
                                    <p:anim calcmode="lin" valueType="num">
                                      <p:cBhvr>
                                        <p:cTn id="23" dur="1000" fill="hold"/>
                                        <p:tgtEl>
                                          <p:spTgt spid="3076"/>
                                        </p:tgtEl>
                                        <p:attrNameLst>
                                          <p:attrName>style.rotation</p:attrName>
                                        </p:attrNameLst>
                                      </p:cBhvr>
                                      <p:tavLst>
                                        <p:tav tm="0">
                                          <p:val>
                                            <p:fltVal val="90"/>
                                          </p:val>
                                        </p:tav>
                                        <p:tav tm="100000">
                                          <p:val>
                                            <p:fltVal val="0"/>
                                          </p:val>
                                        </p:tav>
                                      </p:tavLst>
                                    </p:anim>
                                    <p:animEffect transition="in" filter="fade">
                                      <p:cBhvr>
                                        <p:cTn id="24" dur="1000"/>
                                        <p:tgtEl>
                                          <p:spTgt spid="3076"/>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3077"/>
                                        </p:tgtEl>
                                        <p:attrNameLst>
                                          <p:attrName>style.visibility</p:attrName>
                                        </p:attrNameLst>
                                      </p:cBhvr>
                                      <p:to>
                                        <p:strVal val="visible"/>
                                      </p:to>
                                    </p:set>
                                    <p:anim calcmode="lin" valueType="num">
                                      <p:cBhvr>
                                        <p:cTn id="28" dur="1000" fill="hold"/>
                                        <p:tgtEl>
                                          <p:spTgt spid="3077"/>
                                        </p:tgtEl>
                                        <p:attrNameLst>
                                          <p:attrName>ppt_w</p:attrName>
                                        </p:attrNameLst>
                                      </p:cBhvr>
                                      <p:tavLst>
                                        <p:tav tm="0">
                                          <p:val>
                                            <p:fltVal val="0"/>
                                          </p:val>
                                        </p:tav>
                                        <p:tav tm="100000">
                                          <p:val>
                                            <p:strVal val="#ppt_w"/>
                                          </p:val>
                                        </p:tav>
                                      </p:tavLst>
                                    </p:anim>
                                    <p:anim calcmode="lin" valueType="num">
                                      <p:cBhvr>
                                        <p:cTn id="29" dur="1000" fill="hold"/>
                                        <p:tgtEl>
                                          <p:spTgt spid="3077"/>
                                        </p:tgtEl>
                                        <p:attrNameLst>
                                          <p:attrName>ppt_h</p:attrName>
                                        </p:attrNameLst>
                                      </p:cBhvr>
                                      <p:tavLst>
                                        <p:tav tm="0">
                                          <p:val>
                                            <p:fltVal val="0"/>
                                          </p:val>
                                        </p:tav>
                                        <p:tav tm="100000">
                                          <p:val>
                                            <p:strVal val="#ppt_h"/>
                                          </p:val>
                                        </p:tav>
                                      </p:tavLst>
                                    </p:anim>
                                    <p:anim calcmode="lin" valueType="num">
                                      <p:cBhvr>
                                        <p:cTn id="30" dur="1000" fill="hold"/>
                                        <p:tgtEl>
                                          <p:spTgt spid="3077"/>
                                        </p:tgtEl>
                                        <p:attrNameLst>
                                          <p:attrName>style.rotation</p:attrName>
                                        </p:attrNameLst>
                                      </p:cBhvr>
                                      <p:tavLst>
                                        <p:tav tm="0">
                                          <p:val>
                                            <p:fltVal val="90"/>
                                          </p:val>
                                        </p:tav>
                                        <p:tav tm="100000">
                                          <p:val>
                                            <p:fltVal val="0"/>
                                          </p:val>
                                        </p:tav>
                                      </p:tavLst>
                                    </p:anim>
                                    <p:animEffect transition="in" filter="fade">
                                      <p:cBhvr>
                                        <p:cTn id="31" dur="1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4572000"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3175"/>
            <a:ext cx="4572000"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63925"/>
            <a:ext cx="45720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6017094"/>
            <a:ext cx="1247006" cy="840906"/>
          </a:xfrm>
          <a:prstGeom prst="rect">
            <a:avLst/>
          </a:prstGeom>
        </p:spPr>
      </p:pic>
      <p:pic>
        <p:nvPicPr>
          <p:cNvPr id="9" name="Picture 2">
            <a:extLst>
              <a:ext uri="{FF2B5EF4-FFF2-40B4-BE49-F238E27FC236}">
                <a16:creationId xmlns:a16="http://schemas.microsoft.com/office/drawing/2014/main" id="{93441814-7415-46AF-A86D-FBB18E1017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1" y="3463925"/>
            <a:ext cx="45720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Afbeelding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19563" y="3208338"/>
            <a:ext cx="1103910" cy="6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8654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p:cTn id="7" dur="1000" fill="hold"/>
                                        <p:tgtEl>
                                          <p:spTgt spid="30722"/>
                                        </p:tgtEl>
                                        <p:attrNameLst>
                                          <p:attrName>ppt_w</p:attrName>
                                        </p:attrNameLst>
                                      </p:cBhvr>
                                      <p:tavLst>
                                        <p:tav tm="0">
                                          <p:val>
                                            <p:fltVal val="0"/>
                                          </p:val>
                                        </p:tav>
                                        <p:tav tm="100000">
                                          <p:val>
                                            <p:strVal val="#ppt_w"/>
                                          </p:val>
                                        </p:tav>
                                      </p:tavLst>
                                    </p:anim>
                                    <p:anim calcmode="lin" valueType="num">
                                      <p:cBhvr>
                                        <p:cTn id="8" dur="1000" fill="hold"/>
                                        <p:tgtEl>
                                          <p:spTgt spid="30722"/>
                                        </p:tgtEl>
                                        <p:attrNameLst>
                                          <p:attrName>ppt_h</p:attrName>
                                        </p:attrNameLst>
                                      </p:cBhvr>
                                      <p:tavLst>
                                        <p:tav tm="0">
                                          <p:val>
                                            <p:fltVal val="0"/>
                                          </p:val>
                                        </p:tav>
                                        <p:tav tm="100000">
                                          <p:val>
                                            <p:strVal val="#ppt_h"/>
                                          </p:val>
                                        </p:tav>
                                      </p:tavLst>
                                    </p:anim>
                                    <p:anim calcmode="lin" valueType="num">
                                      <p:cBhvr>
                                        <p:cTn id="9" dur="1000" fill="hold"/>
                                        <p:tgtEl>
                                          <p:spTgt spid="30722"/>
                                        </p:tgtEl>
                                        <p:attrNameLst>
                                          <p:attrName>style.rotation</p:attrName>
                                        </p:attrNameLst>
                                      </p:cBhvr>
                                      <p:tavLst>
                                        <p:tav tm="0">
                                          <p:val>
                                            <p:fltVal val="90"/>
                                          </p:val>
                                        </p:tav>
                                        <p:tav tm="100000">
                                          <p:val>
                                            <p:fltVal val="0"/>
                                          </p:val>
                                        </p:tav>
                                      </p:tavLst>
                                    </p:anim>
                                    <p:animEffect transition="in" filter="fade">
                                      <p:cBhvr>
                                        <p:cTn id="10" dur="1000"/>
                                        <p:tgtEl>
                                          <p:spTgt spid="30722"/>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childTnLst>
                                    <p:set>
                                      <p:cBhvr>
                                        <p:cTn id="13" dur="1" fill="hold">
                                          <p:stCondLst>
                                            <p:cond delay="0"/>
                                          </p:stCondLst>
                                        </p:cTn>
                                        <p:tgtEl>
                                          <p:spTgt spid="30723"/>
                                        </p:tgtEl>
                                        <p:attrNameLst>
                                          <p:attrName>style.visibility</p:attrName>
                                        </p:attrNameLst>
                                      </p:cBhvr>
                                      <p:to>
                                        <p:strVal val="visible"/>
                                      </p:to>
                                    </p:set>
                                    <p:anim calcmode="lin" valueType="num">
                                      <p:cBhvr>
                                        <p:cTn id="14" dur="1000" fill="hold"/>
                                        <p:tgtEl>
                                          <p:spTgt spid="30723"/>
                                        </p:tgtEl>
                                        <p:attrNameLst>
                                          <p:attrName>ppt_w</p:attrName>
                                        </p:attrNameLst>
                                      </p:cBhvr>
                                      <p:tavLst>
                                        <p:tav tm="0">
                                          <p:val>
                                            <p:fltVal val="0"/>
                                          </p:val>
                                        </p:tav>
                                        <p:tav tm="100000">
                                          <p:val>
                                            <p:strVal val="#ppt_w"/>
                                          </p:val>
                                        </p:tav>
                                      </p:tavLst>
                                    </p:anim>
                                    <p:anim calcmode="lin" valueType="num">
                                      <p:cBhvr>
                                        <p:cTn id="15" dur="1000" fill="hold"/>
                                        <p:tgtEl>
                                          <p:spTgt spid="30723"/>
                                        </p:tgtEl>
                                        <p:attrNameLst>
                                          <p:attrName>ppt_h</p:attrName>
                                        </p:attrNameLst>
                                      </p:cBhvr>
                                      <p:tavLst>
                                        <p:tav tm="0">
                                          <p:val>
                                            <p:fltVal val="0"/>
                                          </p:val>
                                        </p:tav>
                                        <p:tav tm="100000">
                                          <p:val>
                                            <p:strVal val="#ppt_h"/>
                                          </p:val>
                                        </p:tav>
                                      </p:tavLst>
                                    </p:anim>
                                    <p:anim calcmode="lin" valueType="num">
                                      <p:cBhvr>
                                        <p:cTn id="16" dur="1000" fill="hold"/>
                                        <p:tgtEl>
                                          <p:spTgt spid="30723"/>
                                        </p:tgtEl>
                                        <p:attrNameLst>
                                          <p:attrName>style.rotation</p:attrName>
                                        </p:attrNameLst>
                                      </p:cBhvr>
                                      <p:tavLst>
                                        <p:tav tm="0">
                                          <p:val>
                                            <p:fltVal val="90"/>
                                          </p:val>
                                        </p:tav>
                                        <p:tav tm="100000">
                                          <p:val>
                                            <p:fltVal val="0"/>
                                          </p:val>
                                        </p:tav>
                                      </p:tavLst>
                                    </p:anim>
                                    <p:animEffect transition="in" filter="fade">
                                      <p:cBhvr>
                                        <p:cTn id="17" dur="1000"/>
                                        <p:tgtEl>
                                          <p:spTgt spid="30723"/>
                                        </p:tgtEl>
                                      </p:cBhvr>
                                    </p:animEffect>
                                  </p:childTnLst>
                                </p:cTn>
                              </p:par>
                            </p:childTnLst>
                          </p:cTn>
                        </p:par>
                        <p:par>
                          <p:cTn id="18" fill="hold" nodeType="afterGroup">
                            <p:stCondLst>
                              <p:cond delay="2000"/>
                            </p:stCondLst>
                            <p:childTnLst>
                              <p:par>
                                <p:cTn id="19" presetID="31" presetClass="entr" presetSubtype="0" fill="hold" nodeType="afterEffect">
                                  <p:stCondLst>
                                    <p:cond delay="0"/>
                                  </p:stCondLst>
                                  <p:childTnLst>
                                    <p:set>
                                      <p:cBhvr>
                                        <p:cTn id="20" dur="1" fill="hold">
                                          <p:stCondLst>
                                            <p:cond delay="0"/>
                                          </p:stCondLst>
                                        </p:cTn>
                                        <p:tgtEl>
                                          <p:spTgt spid="30724"/>
                                        </p:tgtEl>
                                        <p:attrNameLst>
                                          <p:attrName>style.visibility</p:attrName>
                                        </p:attrNameLst>
                                      </p:cBhvr>
                                      <p:to>
                                        <p:strVal val="visible"/>
                                      </p:to>
                                    </p:set>
                                    <p:anim calcmode="lin" valueType="num">
                                      <p:cBhvr>
                                        <p:cTn id="21" dur="1000" fill="hold"/>
                                        <p:tgtEl>
                                          <p:spTgt spid="30724"/>
                                        </p:tgtEl>
                                        <p:attrNameLst>
                                          <p:attrName>ppt_w</p:attrName>
                                        </p:attrNameLst>
                                      </p:cBhvr>
                                      <p:tavLst>
                                        <p:tav tm="0">
                                          <p:val>
                                            <p:fltVal val="0"/>
                                          </p:val>
                                        </p:tav>
                                        <p:tav tm="100000">
                                          <p:val>
                                            <p:strVal val="#ppt_w"/>
                                          </p:val>
                                        </p:tav>
                                      </p:tavLst>
                                    </p:anim>
                                    <p:anim calcmode="lin" valueType="num">
                                      <p:cBhvr>
                                        <p:cTn id="22" dur="1000" fill="hold"/>
                                        <p:tgtEl>
                                          <p:spTgt spid="30724"/>
                                        </p:tgtEl>
                                        <p:attrNameLst>
                                          <p:attrName>ppt_h</p:attrName>
                                        </p:attrNameLst>
                                      </p:cBhvr>
                                      <p:tavLst>
                                        <p:tav tm="0">
                                          <p:val>
                                            <p:fltVal val="0"/>
                                          </p:val>
                                        </p:tav>
                                        <p:tav tm="100000">
                                          <p:val>
                                            <p:strVal val="#ppt_h"/>
                                          </p:val>
                                        </p:tav>
                                      </p:tavLst>
                                    </p:anim>
                                    <p:anim calcmode="lin" valueType="num">
                                      <p:cBhvr>
                                        <p:cTn id="23" dur="1000" fill="hold"/>
                                        <p:tgtEl>
                                          <p:spTgt spid="30724"/>
                                        </p:tgtEl>
                                        <p:attrNameLst>
                                          <p:attrName>style.rotation</p:attrName>
                                        </p:attrNameLst>
                                      </p:cBhvr>
                                      <p:tavLst>
                                        <p:tav tm="0">
                                          <p:val>
                                            <p:fltVal val="90"/>
                                          </p:val>
                                        </p:tav>
                                        <p:tav tm="100000">
                                          <p:val>
                                            <p:fltVal val="0"/>
                                          </p:val>
                                        </p:tav>
                                      </p:tavLst>
                                    </p:anim>
                                    <p:animEffect transition="in" filter="fade">
                                      <p:cBhvr>
                                        <p:cTn id="24" dur="1000"/>
                                        <p:tgtEl>
                                          <p:spTgt spid="30724"/>
                                        </p:tgtEl>
                                      </p:cBhvr>
                                    </p:animEffect>
                                  </p:childTnLst>
                                </p:cTn>
                              </p:par>
                              <p:par>
                                <p:cTn id="25" presetID="3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90"/>
                                          </p:val>
                                        </p:tav>
                                        <p:tav tm="100000">
                                          <p:val>
                                            <p:fltVal val="0"/>
                                          </p:val>
                                        </p:tav>
                                      </p:tavLst>
                                    </p:anim>
                                    <p:animEffect transition="in" filter="fade">
                                      <p:cBhvr>
                                        <p:cTn id="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p:txBody>
          <a:bodyPr/>
          <a:lstStyle/>
          <a:p>
            <a:pPr eaLnBrk="1" hangingPunct="1"/>
            <a:endParaRPr lang="nl-NL" altLang="nl-NL"/>
          </a:p>
        </p:txBody>
      </p:sp>
      <p:sp>
        <p:nvSpPr>
          <p:cNvPr id="46083" name="Tijdelijke aanduiding voor inhoud 2"/>
          <p:cNvSpPr>
            <a:spLocks noGrp="1"/>
          </p:cNvSpPr>
          <p:nvPr>
            <p:ph idx="1"/>
          </p:nvPr>
        </p:nvSpPr>
        <p:spPr/>
        <p:txBody>
          <a:bodyPr/>
          <a:lstStyle/>
          <a:p>
            <a:pPr eaLnBrk="1" hangingPunct="1"/>
            <a:endParaRPr lang="nl-NL" altLang="nl-NL"/>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3175"/>
            <a:ext cx="914717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Afbeelding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1725" y="5767388"/>
            <a:ext cx="216852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025032"/>
            <a:ext cx="1247006" cy="840906"/>
          </a:xfrm>
          <a:prstGeom prst="rect">
            <a:avLst/>
          </a:prstGeom>
        </p:spPr>
      </p:pic>
    </p:spTree>
    <p:extLst>
      <p:ext uri="{BB962C8B-B14F-4D97-AF65-F5344CB8AC3E}">
        <p14:creationId xmlns:p14="http://schemas.microsoft.com/office/powerpoint/2010/main" val="2559621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imagerId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4288"/>
            <a:ext cx="4622801" cy="3470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290"/>
            <a:ext cx="4572000" cy="347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88" y="3467237"/>
            <a:ext cx="4500562" cy="3411538"/>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4369" y="3467236"/>
            <a:ext cx="4669632" cy="3390764"/>
          </a:xfrm>
          <a:prstGeom prst="rect">
            <a:avLst/>
          </a:prstGeom>
        </p:spPr>
      </p:pic>
      <p:pic>
        <p:nvPicPr>
          <p:cNvPr id="9" name="Picture 8" descr="A close up of a sign&#10;&#10;Description generated with high confidence">
            <a:extLst>
              <a:ext uri="{FF2B5EF4-FFF2-40B4-BE49-F238E27FC236}">
                <a16:creationId xmlns:a16="http://schemas.microsoft.com/office/drawing/2014/main" id="{B1EA9020-C674-4422-B39B-79CFEF1E28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7281" y="1645815"/>
            <a:ext cx="1462464" cy="3516803"/>
          </a:xfrm>
          <a:prstGeom prst="rect">
            <a:avLst/>
          </a:prstGeom>
        </p:spPr>
      </p:pic>
    </p:spTree>
    <p:extLst>
      <p:ext uri="{BB962C8B-B14F-4D97-AF65-F5344CB8AC3E}">
        <p14:creationId xmlns:p14="http://schemas.microsoft.com/office/powerpoint/2010/main" val="580233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50179"/>
                                        </p:tgtEl>
                                        <p:attrNameLst>
                                          <p:attrName>style.visibility</p:attrName>
                                        </p:attrNameLst>
                                      </p:cBhvr>
                                      <p:to>
                                        <p:strVal val="visible"/>
                                      </p:to>
                                    </p:set>
                                    <p:anim calcmode="lin" valueType="num">
                                      <p:cBhvr>
                                        <p:cTn id="7" dur="1000" fill="hold"/>
                                        <p:tgtEl>
                                          <p:spTgt spid="50179"/>
                                        </p:tgtEl>
                                        <p:attrNameLst>
                                          <p:attrName>ppt_w</p:attrName>
                                        </p:attrNameLst>
                                      </p:cBhvr>
                                      <p:tavLst>
                                        <p:tav tm="0">
                                          <p:val>
                                            <p:fltVal val="0"/>
                                          </p:val>
                                        </p:tav>
                                        <p:tav tm="100000">
                                          <p:val>
                                            <p:strVal val="#ppt_w"/>
                                          </p:val>
                                        </p:tav>
                                      </p:tavLst>
                                    </p:anim>
                                    <p:anim calcmode="lin" valueType="num">
                                      <p:cBhvr>
                                        <p:cTn id="8" dur="1000" fill="hold"/>
                                        <p:tgtEl>
                                          <p:spTgt spid="50179"/>
                                        </p:tgtEl>
                                        <p:attrNameLst>
                                          <p:attrName>ppt_h</p:attrName>
                                        </p:attrNameLst>
                                      </p:cBhvr>
                                      <p:tavLst>
                                        <p:tav tm="0">
                                          <p:val>
                                            <p:fltVal val="0"/>
                                          </p:val>
                                        </p:tav>
                                        <p:tav tm="100000">
                                          <p:val>
                                            <p:strVal val="#ppt_h"/>
                                          </p:val>
                                        </p:tav>
                                      </p:tavLst>
                                    </p:anim>
                                    <p:anim calcmode="lin" valueType="num">
                                      <p:cBhvr>
                                        <p:cTn id="9" dur="1000" fill="hold"/>
                                        <p:tgtEl>
                                          <p:spTgt spid="50179"/>
                                        </p:tgtEl>
                                        <p:attrNameLst>
                                          <p:attrName>style.rotation</p:attrName>
                                        </p:attrNameLst>
                                      </p:cBhvr>
                                      <p:tavLst>
                                        <p:tav tm="0">
                                          <p:val>
                                            <p:fltVal val="90"/>
                                          </p:val>
                                        </p:tav>
                                        <p:tav tm="100000">
                                          <p:val>
                                            <p:fltVal val="0"/>
                                          </p:val>
                                        </p:tav>
                                      </p:tavLst>
                                    </p:anim>
                                    <p:animEffect transition="in" filter="fade">
                                      <p:cBhvr>
                                        <p:cTn id="10" dur="1000"/>
                                        <p:tgtEl>
                                          <p:spTgt spid="50179"/>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childTnLst>
                                    <p:set>
                                      <p:cBhvr>
                                        <p:cTn id="13" dur="1" fill="hold">
                                          <p:stCondLst>
                                            <p:cond delay="0"/>
                                          </p:stCondLst>
                                        </p:cTn>
                                        <p:tgtEl>
                                          <p:spTgt spid="50180"/>
                                        </p:tgtEl>
                                        <p:attrNameLst>
                                          <p:attrName>style.visibility</p:attrName>
                                        </p:attrNameLst>
                                      </p:cBhvr>
                                      <p:to>
                                        <p:strVal val="visible"/>
                                      </p:to>
                                    </p:set>
                                    <p:anim calcmode="lin" valueType="num">
                                      <p:cBhvr>
                                        <p:cTn id="14" dur="1000" fill="hold"/>
                                        <p:tgtEl>
                                          <p:spTgt spid="50180"/>
                                        </p:tgtEl>
                                        <p:attrNameLst>
                                          <p:attrName>ppt_w</p:attrName>
                                        </p:attrNameLst>
                                      </p:cBhvr>
                                      <p:tavLst>
                                        <p:tav tm="0">
                                          <p:val>
                                            <p:fltVal val="0"/>
                                          </p:val>
                                        </p:tav>
                                        <p:tav tm="100000">
                                          <p:val>
                                            <p:strVal val="#ppt_w"/>
                                          </p:val>
                                        </p:tav>
                                      </p:tavLst>
                                    </p:anim>
                                    <p:anim calcmode="lin" valueType="num">
                                      <p:cBhvr>
                                        <p:cTn id="15" dur="1000" fill="hold"/>
                                        <p:tgtEl>
                                          <p:spTgt spid="50180"/>
                                        </p:tgtEl>
                                        <p:attrNameLst>
                                          <p:attrName>ppt_h</p:attrName>
                                        </p:attrNameLst>
                                      </p:cBhvr>
                                      <p:tavLst>
                                        <p:tav tm="0">
                                          <p:val>
                                            <p:fltVal val="0"/>
                                          </p:val>
                                        </p:tav>
                                        <p:tav tm="100000">
                                          <p:val>
                                            <p:strVal val="#ppt_h"/>
                                          </p:val>
                                        </p:tav>
                                      </p:tavLst>
                                    </p:anim>
                                    <p:anim calcmode="lin" valueType="num">
                                      <p:cBhvr>
                                        <p:cTn id="16" dur="1000" fill="hold"/>
                                        <p:tgtEl>
                                          <p:spTgt spid="50180"/>
                                        </p:tgtEl>
                                        <p:attrNameLst>
                                          <p:attrName>style.rotation</p:attrName>
                                        </p:attrNameLst>
                                      </p:cBhvr>
                                      <p:tavLst>
                                        <p:tav tm="0">
                                          <p:val>
                                            <p:fltVal val="90"/>
                                          </p:val>
                                        </p:tav>
                                        <p:tav tm="100000">
                                          <p:val>
                                            <p:fltVal val="0"/>
                                          </p:val>
                                        </p:tav>
                                      </p:tavLst>
                                    </p:anim>
                                    <p:animEffect transition="in" filter="fade">
                                      <p:cBhvr>
                                        <p:cTn id="17" dur="1000"/>
                                        <p:tgtEl>
                                          <p:spTgt spid="50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0CB5EF3-D9F3-4F99-A2EC-DD67052E3BD4}"/>
              </a:ext>
            </a:extLst>
          </p:cNvPr>
          <p:cNvPicPr>
            <a:picLocks noChangeAspect="1"/>
          </p:cNvPicPr>
          <p:nvPr/>
        </p:nvPicPr>
        <p:blipFill rotWithShape="1">
          <a:blip r:embed="rId3">
            <a:extLst>
              <a:ext uri="{28A0092B-C50C-407E-A947-70E740481C1C}">
                <a14:useLocalDpi xmlns:a14="http://schemas.microsoft.com/office/drawing/2010/main" val="0"/>
              </a:ext>
            </a:extLst>
          </a:blip>
          <a:srcRect r="1469" b="-3"/>
          <a:stretch/>
        </p:blipFill>
        <p:spPr>
          <a:xfrm>
            <a:off x="4216674" y="10"/>
            <a:ext cx="4927327"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p:spPr>
      </p:pic>
      <p:pic>
        <p:nvPicPr>
          <p:cNvPr id="6" name="Picture 5" descr="A screenshot of a social media post&#10;&#10;Description generated with very high confidence">
            <a:extLst>
              <a:ext uri="{FF2B5EF4-FFF2-40B4-BE49-F238E27FC236}">
                <a16:creationId xmlns:a16="http://schemas.microsoft.com/office/drawing/2014/main" id="{9BD3DFB9-3E8F-4010-836D-77F2FBFACE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16" r="2" b="20980"/>
          <a:stretch/>
        </p:blipFill>
        <p:spPr>
          <a:xfrm>
            <a:off x="3136508" y="3887894"/>
            <a:ext cx="6007493"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2" name="Afbeelding 1"/>
          <p:cNvPicPr>
            <a:picLocks noChangeAspect="1"/>
          </p:cNvPicPr>
          <p:nvPr/>
        </p:nvPicPr>
        <p:blipFill rotWithShape="1">
          <a:blip r:embed="rId5">
            <a:extLst>
              <a:ext uri="{28A0092B-C50C-407E-A947-70E740481C1C}">
                <a14:useLocalDpi xmlns:a14="http://schemas.microsoft.com/office/drawing/2010/main" val="0"/>
              </a:ext>
            </a:extLst>
          </a:blip>
          <a:srcRect l="23166" r="21447"/>
          <a:stretch/>
        </p:blipFill>
        <p:spPr>
          <a:xfrm>
            <a:off x="20" y="10"/>
            <a:ext cx="5627313" cy="6857990"/>
          </a:xfrm>
          <a:custGeom>
            <a:avLst/>
            <a:gdLst>
              <a:gd name="connsiteX0" fmla="*/ 0 w 7503111"/>
              <a:gd name="connsiteY0" fmla="*/ 0 h 6858000"/>
              <a:gd name="connsiteX1" fmla="*/ 677334 w 7503111"/>
              <a:gd name="connsiteY1" fmla="*/ 0 h 6858000"/>
              <a:gd name="connsiteX2" fmla="*/ 1168036 w 7503111"/>
              <a:gd name="connsiteY2" fmla="*/ 0 h 6858000"/>
              <a:gd name="connsiteX3" fmla="*/ 1205499 w 7503111"/>
              <a:gd name="connsiteY3" fmla="*/ 0 h 6858000"/>
              <a:gd name="connsiteX4" fmla="*/ 1647632 w 7503111"/>
              <a:gd name="connsiteY4" fmla="*/ 0 h 6858000"/>
              <a:gd name="connsiteX5" fmla="*/ 7215401 w 7503111"/>
              <a:gd name="connsiteY5" fmla="*/ 0 h 6858000"/>
              <a:gd name="connsiteX6" fmla="*/ 4041567 w 7503111"/>
              <a:gd name="connsiteY6" fmla="*/ 6852993 h 6858000"/>
              <a:gd name="connsiteX7" fmla="*/ 7503111 w 7503111"/>
              <a:gd name="connsiteY7" fmla="*/ 6852993 h 6858000"/>
              <a:gd name="connsiteX8" fmla="*/ 7503111 w 7503111"/>
              <a:gd name="connsiteY8" fmla="*/ 6852994 h 6858000"/>
              <a:gd name="connsiteX9" fmla="*/ 1647632 w 7503111"/>
              <a:gd name="connsiteY9" fmla="*/ 6852994 h 6858000"/>
              <a:gd name="connsiteX10" fmla="*/ 1647632 w 7503111"/>
              <a:gd name="connsiteY10" fmla="*/ 6858000 h 6858000"/>
              <a:gd name="connsiteX11" fmla="*/ 0 w 750311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911863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24000" y="189000"/>
            <a:ext cx="4132442" cy="3240000"/>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406158" y="189001"/>
            <a:ext cx="4132442" cy="3239999"/>
          </a:xfr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000" y="3452226"/>
            <a:ext cx="4236396" cy="316422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6442" y="3452226"/>
            <a:ext cx="4072127" cy="3164222"/>
          </a:xfrm>
          <a:prstGeom prst="rect">
            <a:avLst/>
          </a:prstGeom>
        </p:spPr>
      </p:pic>
      <p:pic>
        <p:nvPicPr>
          <p:cNvPr id="3" name="Picture 2">
            <a:extLst>
              <a:ext uri="{FF2B5EF4-FFF2-40B4-BE49-F238E27FC236}">
                <a16:creationId xmlns:a16="http://schemas.microsoft.com/office/drawing/2014/main" id="{9C60FE17-1E78-44BA-8870-1DCC2CEBD3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5350" y="2918675"/>
            <a:ext cx="1522183" cy="974197"/>
          </a:xfrm>
          <a:prstGeom prst="rect">
            <a:avLst/>
          </a:prstGeom>
        </p:spPr>
      </p:pic>
    </p:spTree>
    <p:extLst>
      <p:ext uri="{BB962C8B-B14F-4D97-AF65-F5344CB8AC3E}">
        <p14:creationId xmlns:p14="http://schemas.microsoft.com/office/powerpoint/2010/main" val="920476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289050"/>
            <a:ext cx="276225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4"/>
          <p:cNvPicPr>
            <a:picLocks noChangeAspect="1" noChangeArrowheads="1"/>
          </p:cNvPicPr>
          <p:nvPr/>
        </p:nvPicPr>
        <p:blipFill>
          <a:blip r:embed="rId3">
            <a:extLst>
              <a:ext uri="{28A0092B-C50C-407E-A947-70E740481C1C}">
                <a14:useLocalDpi xmlns:a14="http://schemas.microsoft.com/office/drawing/2010/main" val="0"/>
              </a:ext>
            </a:extLst>
          </a:blip>
          <a:srcRect l="7617" t="63721" r="82555" b="31152"/>
          <a:stretch>
            <a:fillRect/>
          </a:stretch>
        </p:blipFill>
        <p:spPr bwMode="auto">
          <a:xfrm>
            <a:off x="260350" y="4533900"/>
            <a:ext cx="334803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4"/>
          <p:cNvPicPr>
            <a:picLocks noChangeAspect="1" noChangeArrowheads="1"/>
          </p:cNvPicPr>
          <p:nvPr/>
        </p:nvPicPr>
        <p:blipFill>
          <a:blip r:embed="rId3">
            <a:extLst>
              <a:ext uri="{28A0092B-C50C-407E-A947-70E740481C1C}">
                <a14:useLocalDpi xmlns:a14="http://schemas.microsoft.com/office/drawing/2010/main" val="0"/>
              </a:ext>
            </a:extLst>
          </a:blip>
          <a:srcRect l="7617" t="63721" r="82527" b="31152"/>
          <a:stretch>
            <a:fillRect/>
          </a:stretch>
        </p:blipFill>
        <p:spPr bwMode="auto">
          <a:xfrm>
            <a:off x="296863" y="4094163"/>
            <a:ext cx="324802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ekstvak 24"/>
          <p:cNvSpPr txBox="1">
            <a:spLocks noChangeArrowheads="1"/>
          </p:cNvSpPr>
          <p:nvPr/>
        </p:nvSpPr>
        <p:spPr bwMode="auto">
          <a:xfrm>
            <a:off x="165100" y="3910013"/>
            <a:ext cx="39290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l-NL" sz="1600" b="1"/>
              <a:t>2 560 tons of new material</a:t>
            </a:r>
          </a:p>
        </p:txBody>
      </p:sp>
      <p:sp>
        <p:nvSpPr>
          <p:cNvPr id="17425" name="Tekstvak 25"/>
          <p:cNvSpPr txBox="1">
            <a:spLocks noChangeArrowheads="1"/>
          </p:cNvSpPr>
          <p:nvPr/>
        </p:nvSpPr>
        <p:spPr bwMode="auto">
          <a:xfrm>
            <a:off x="4630738" y="2576513"/>
            <a:ext cx="1428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l-NL" sz="1600" b="1"/>
              <a:t>7,5 trucks</a:t>
            </a:r>
          </a:p>
        </p:txBody>
      </p:sp>
      <p:sp>
        <p:nvSpPr>
          <p:cNvPr id="17426" name="Tekstvak 26"/>
          <p:cNvSpPr txBox="1">
            <a:spLocks noChangeArrowheads="1"/>
          </p:cNvSpPr>
          <p:nvPr/>
        </p:nvSpPr>
        <p:spPr bwMode="auto">
          <a:xfrm>
            <a:off x="165100" y="5087938"/>
            <a:ext cx="43100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l-NL" sz="1600" b="1"/>
              <a:t>1 312 tons material to dispose of</a:t>
            </a:r>
          </a:p>
        </p:txBody>
      </p:sp>
      <p:sp>
        <p:nvSpPr>
          <p:cNvPr id="17427" name="Tekstvak 27"/>
          <p:cNvSpPr txBox="1">
            <a:spLocks noChangeArrowheads="1"/>
          </p:cNvSpPr>
          <p:nvPr/>
        </p:nvSpPr>
        <p:spPr bwMode="auto">
          <a:xfrm>
            <a:off x="323850" y="2565400"/>
            <a:ext cx="1714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l-NL" sz="1600" b="1"/>
              <a:t>113 trucks</a:t>
            </a:r>
          </a:p>
        </p:txBody>
      </p:sp>
      <p:sp>
        <p:nvSpPr>
          <p:cNvPr id="17429" name="Tekstvak 29"/>
          <p:cNvSpPr txBox="1">
            <a:spLocks noChangeArrowheads="1"/>
          </p:cNvSpPr>
          <p:nvPr/>
        </p:nvSpPr>
        <p:spPr bwMode="auto">
          <a:xfrm>
            <a:off x="4598988" y="3886200"/>
            <a:ext cx="3571875" cy="338138"/>
          </a:xfrm>
          <a:prstGeom prst="rect">
            <a:avLst/>
          </a:prstGeom>
          <a:solidFill>
            <a:schemeClr val="bg1">
              <a:alpha val="7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l-NL" sz="1600" b="1"/>
              <a:t>168 tons of new material</a:t>
            </a:r>
          </a:p>
        </p:txBody>
      </p:sp>
      <p:sp>
        <p:nvSpPr>
          <p:cNvPr id="17430" name="Tekstvak 30"/>
          <p:cNvSpPr txBox="1">
            <a:spLocks noChangeArrowheads="1"/>
          </p:cNvSpPr>
          <p:nvPr/>
        </p:nvSpPr>
        <p:spPr bwMode="auto">
          <a:xfrm>
            <a:off x="4699000" y="6327775"/>
            <a:ext cx="3857625" cy="304800"/>
          </a:xfrm>
          <a:prstGeom prst="rect">
            <a:avLst/>
          </a:prstGeom>
          <a:solidFill>
            <a:schemeClr val="bg1">
              <a:alpha val="7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l-NL" sz="1400" b="1"/>
              <a:t>1 180 liters of diesel fuel consumed</a:t>
            </a:r>
          </a:p>
        </p:txBody>
      </p:sp>
      <p:sp>
        <p:nvSpPr>
          <p:cNvPr id="88075" name="Tekstvak 31"/>
          <p:cNvSpPr txBox="1">
            <a:spLocks noChangeArrowheads="1"/>
          </p:cNvSpPr>
          <p:nvPr/>
        </p:nvSpPr>
        <p:spPr bwMode="auto">
          <a:xfrm>
            <a:off x="612775" y="814388"/>
            <a:ext cx="8172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l-NL" sz="1400" b="1"/>
              <a:t>          </a:t>
            </a:r>
            <a:r>
              <a:rPr lang="en-US" altLang="nl-NL" sz="1600" b="1"/>
              <a:t>Traditional construction                                                      RoadCem construction </a:t>
            </a:r>
          </a:p>
        </p:txBody>
      </p:sp>
      <p:cxnSp>
        <p:nvCxnSpPr>
          <p:cNvPr id="34" name="Rechte verbindingslijn 33"/>
          <p:cNvCxnSpPr/>
          <p:nvPr/>
        </p:nvCxnSpPr>
        <p:spPr>
          <a:xfrm>
            <a:off x="393700" y="1268413"/>
            <a:ext cx="8391525" cy="0"/>
          </a:xfrm>
          <a:prstGeom prst="line">
            <a:avLst/>
          </a:prstGeom>
          <a:ln>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35" name="Rechte verbindingslijn 34"/>
          <p:cNvCxnSpPr>
            <a:stCxn id="88079" idx="2"/>
          </p:cNvCxnSpPr>
          <p:nvPr/>
        </p:nvCxnSpPr>
        <p:spPr>
          <a:xfrm flipH="1">
            <a:off x="4570413" y="749300"/>
            <a:ext cx="9525" cy="5283200"/>
          </a:xfrm>
          <a:prstGeom prst="line">
            <a:avLst/>
          </a:prstGeom>
          <a:ln>
            <a:solidFill>
              <a:srgbClr val="0070C0"/>
            </a:solidFill>
          </a:ln>
        </p:spPr>
        <p:style>
          <a:lnRef idx="1">
            <a:schemeClr val="accent2"/>
          </a:lnRef>
          <a:fillRef idx="0">
            <a:schemeClr val="accent2"/>
          </a:fillRef>
          <a:effectRef idx="0">
            <a:schemeClr val="accent2"/>
          </a:effectRef>
          <a:fontRef idx="minor">
            <a:schemeClr val="tx1"/>
          </a:fontRef>
        </p:style>
      </p:cxnSp>
      <p:sp>
        <p:nvSpPr>
          <p:cNvPr id="28" name="Tekstvak 26"/>
          <p:cNvSpPr txBox="1">
            <a:spLocks noChangeArrowheads="1"/>
          </p:cNvSpPr>
          <p:nvPr/>
        </p:nvSpPr>
        <p:spPr bwMode="auto">
          <a:xfrm>
            <a:off x="4630738" y="5087938"/>
            <a:ext cx="4214812" cy="336550"/>
          </a:xfrm>
          <a:prstGeom prst="rect">
            <a:avLst/>
          </a:prstGeom>
          <a:solidFill>
            <a:schemeClr val="bg1">
              <a:alpha val="7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l-NL" sz="1600" b="1"/>
              <a:t>0 tons material to dispose of</a:t>
            </a:r>
          </a:p>
        </p:txBody>
      </p:sp>
      <p:sp>
        <p:nvSpPr>
          <p:cNvPr id="88079" name="Tekstvak 31"/>
          <p:cNvSpPr txBox="1">
            <a:spLocks noChangeArrowheads="1"/>
          </p:cNvSpPr>
          <p:nvPr/>
        </p:nvSpPr>
        <p:spPr bwMode="auto">
          <a:xfrm>
            <a:off x="493713" y="165100"/>
            <a:ext cx="8172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nl-NL" b="1"/>
              <a:t>Example: road length 1000 m, width 7.5 m</a:t>
            </a: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0" y="1357313"/>
            <a:ext cx="5429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5" y="5559425"/>
            <a:ext cx="31432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5" y="5945188"/>
            <a:ext cx="31432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8" name="Tekstvak 28"/>
          <p:cNvSpPr txBox="1">
            <a:spLocks noChangeArrowheads="1"/>
          </p:cNvSpPr>
          <p:nvPr/>
        </p:nvSpPr>
        <p:spPr bwMode="auto">
          <a:xfrm>
            <a:off x="200025" y="6384925"/>
            <a:ext cx="36433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l-NL" sz="1400" b="1"/>
              <a:t>7 125 liters of diesel fuel consumed</a:t>
            </a:r>
          </a:p>
        </p:txBody>
      </p:sp>
      <p:pic>
        <p:nvPicPr>
          <p:cNvPr id="205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2987675"/>
            <a:ext cx="31972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263" y="3433763"/>
            <a:ext cx="27463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6" name="Afbeelding 2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15238" y="5516563"/>
            <a:ext cx="1528762"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700213"/>
            <a:ext cx="27622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133600"/>
            <a:ext cx="276225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29163" y="2986088"/>
            <a:ext cx="5429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65663" y="5445125"/>
            <a:ext cx="11525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35492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blinds(horizontal)">
                                      <p:cBhvr>
                                        <p:cTn id="7" dur="500"/>
                                        <p:tgtEl>
                                          <p:spTgt spid="2051"/>
                                        </p:tgtEl>
                                      </p:cBhvr>
                                    </p:animEffect>
                                  </p:childTnLst>
                                </p:cTn>
                              </p:par>
                              <p:par>
                                <p:cTn id="8" presetID="3" presetClass="entr" presetSubtype="1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linds(horizontal)">
                                      <p:cBhvr>
                                        <p:cTn id="10" dur="500"/>
                                        <p:tgtEl>
                                          <p:spTgt spid="29"/>
                                        </p:tgtEl>
                                      </p:cBhvr>
                                    </p:animEffect>
                                  </p:childTnLst>
                                </p:cTn>
                              </p:par>
                              <p:par>
                                <p:cTn id="11" presetID="3" presetClass="entr" presetSubtype="1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linds(horizontal)">
                                      <p:cBhvr>
                                        <p:cTn id="13" dur="500"/>
                                        <p:tgtEl>
                                          <p:spTgt spid="30"/>
                                        </p:tgtEl>
                                      </p:cBhvr>
                                    </p:animEffect>
                                  </p:childTnLst>
                                </p:cTn>
                              </p:par>
                            </p:childTnLst>
                          </p:cTn>
                        </p:par>
                        <p:par>
                          <p:cTn id="14" fill="hold">
                            <p:stCondLst>
                              <p:cond delay="500"/>
                            </p:stCondLst>
                            <p:childTnLst>
                              <p:par>
                                <p:cTn id="15" presetID="3" presetClass="entr" presetSubtype="10" fill="hold" nodeType="afterEffect">
                                  <p:stCondLst>
                                    <p:cond delay="0"/>
                                  </p:stCondLst>
                                  <p:childTnLst>
                                    <p:set>
                                      <p:cBhvr>
                                        <p:cTn id="16" dur="1" fill="hold">
                                          <p:stCondLst>
                                            <p:cond delay="0"/>
                                          </p:stCondLst>
                                        </p:cTn>
                                        <p:tgtEl>
                                          <p:spTgt spid="2053"/>
                                        </p:tgtEl>
                                        <p:attrNameLst>
                                          <p:attrName>style.visibility</p:attrName>
                                        </p:attrNameLst>
                                      </p:cBhvr>
                                      <p:to>
                                        <p:strVal val="visible"/>
                                      </p:to>
                                    </p:set>
                                    <p:animEffect transition="in" filter="blinds(horizontal)">
                                      <p:cBhvr>
                                        <p:cTn id="17" dur="500"/>
                                        <p:tgtEl>
                                          <p:spTgt spid="2053"/>
                                        </p:tgtEl>
                                      </p:cBhvr>
                                    </p:animEffect>
                                  </p:childTnLst>
                                </p:cTn>
                              </p:par>
                            </p:childTnLst>
                          </p:cTn>
                        </p:par>
                        <p:par>
                          <p:cTn id="18" fill="hold" nodeType="afterGroup">
                            <p:stCondLst>
                              <p:cond delay="1000"/>
                            </p:stCondLst>
                            <p:childTnLst>
                              <p:par>
                                <p:cTn id="19" presetID="3" presetClass="entr" presetSubtype="10" fill="hold" grpId="0" nodeType="afterEffect">
                                  <p:stCondLst>
                                    <p:cond delay="0"/>
                                  </p:stCondLst>
                                  <p:childTnLst>
                                    <p:set>
                                      <p:cBhvr>
                                        <p:cTn id="20" dur="1" fill="hold">
                                          <p:stCondLst>
                                            <p:cond delay="0"/>
                                          </p:stCondLst>
                                        </p:cTn>
                                        <p:tgtEl>
                                          <p:spTgt spid="17427"/>
                                        </p:tgtEl>
                                        <p:attrNameLst>
                                          <p:attrName>style.visibility</p:attrName>
                                        </p:attrNameLst>
                                      </p:cBhvr>
                                      <p:to>
                                        <p:strVal val="visible"/>
                                      </p:to>
                                    </p:set>
                                    <p:animEffect transition="in" filter="blinds(horizontal)">
                                      <p:cBhvr>
                                        <p:cTn id="21" dur="500"/>
                                        <p:tgtEl>
                                          <p:spTgt spid="17427"/>
                                        </p:tgtEl>
                                      </p:cBhvr>
                                    </p:animEffect>
                                  </p:childTnLst>
                                </p:cTn>
                              </p:par>
                            </p:childTnLst>
                          </p:cTn>
                        </p:par>
                        <p:par>
                          <p:cTn id="22" fill="hold">
                            <p:stCondLst>
                              <p:cond delay="1500"/>
                            </p:stCondLst>
                            <p:childTnLst>
                              <p:par>
                                <p:cTn id="23" presetID="3" presetClass="entr" presetSubtype="10" fill="hold" grpId="0" nodeType="afterEffect">
                                  <p:stCondLst>
                                    <p:cond delay="0"/>
                                  </p:stCondLst>
                                  <p:childTnLst>
                                    <p:set>
                                      <p:cBhvr>
                                        <p:cTn id="24" dur="1" fill="hold">
                                          <p:stCondLst>
                                            <p:cond delay="0"/>
                                          </p:stCondLst>
                                        </p:cTn>
                                        <p:tgtEl>
                                          <p:spTgt spid="17425"/>
                                        </p:tgtEl>
                                        <p:attrNameLst>
                                          <p:attrName>style.visibility</p:attrName>
                                        </p:attrNameLst>
                                      </p:cBhvr>
                                      <p:to>
                                        <p:strVal val="visible"/>
                                      </p:to>
                                    </p:set>
                                    <p:animEffect transition="in" filter="blinds(horizontal)">
                                      <p:cBhvr>
                                        <p:cTn id="25" dur="500"/>
                                        <p:tgtEl>
                                          <p:spTgt spid="17425"/>
                                        </p:tgtEl>
                                      </p:cBhvr>
                                    </p:animEffect>
                                  </p:childTnLst>
                                </p:cTn>
                              </p:par>
                            </p:childTnLst>
                          </p:cTn>
                        </p:par>
                        <p:par>
                          <p:cTn id="26" fill="hold" nodeType="afterGroup">
                            <p:stCondLst>
                              <p:cond delay="2000"/>
                            </p:stCondLst>
                            <p:childTnLst>
                              <p:par>
                                <p:cTn id="27" presetID="3" presetClass="entr" presetSubtype="10" fill="hold" nodeType="afterEffect">
                                  <p:stCondLst>
                                    <p:cond delay="0"/>
                                  </p:stCondLst>
                                  <p:childTnLst>
                                    <p:set>
                                      <p:cBhvr>
                                        <p:cTn id="28" dur="1" fill="hold">
                                          <p:stCondLst>
                                            <p:cond delay="0"/>
                                          </p:stCondLst>
                                        </p:cTn>
                                        <p:tgtEl>
                                          <p:spTgt spid="2058"/>
                                        </p:tgtEl>
                                        <p:attrNameLst>
                                          <p:attrName>style.visibility</p:attrName>
                                        </p:attrNameLst>
                                      </p:cBhvr>
                                      <p:to>
                                        <p:strVal val="visible"/>
                                      </p:to>
                                    </p:set>
                                    <p:animEffect transition="in" filter="blinds(horizontal)">
                                      <p:cBhvr>
                                        <p:cTn id="29" dur="500"/>
                                        <p:tgtEl>
                                          <p:spTgt spid="2058"/>
                                        </p:tgtEl>
                                      </p:cBhvr>
                                    </p:animEffect>
                                  </p:childTnLst>
                                </p:cTn>
                              </p:par>
                              <p:par>
                                <p:cTn id="30" presetID="3" presetClass="entr" presetSubtype="10" fill="hold" nodeType="withEffect">
                                  <p:stCondLst>
                                    <p:cond delay="0"/>
                                  </p:stCondLst>
                                  <p:childTnLst>
                                    <p:set>
                                      <p:cBhvr>
                                        <p:cTn id="31" dur="1" fill="hold">
                                          <p:stCondLst>
                                            <p:cond delay="0"/>
                                          </p:stCondLst>
                                        </p:cTn>
                                        <p:tgtEl>
                                          <p:spTgt spid="2059"/>
                                        </p:tgtEl>
                                        <p:attrNameLst>
                                          <p:attrName>style.visibility</p:attrName>
                                        </p:attrNameLst>
                                      </p:cBhvr>
                                      <p:to>
                                        <p:strVal val="visible"/>
                                      </p:to>
                                    </p:set>
                                    <p:animEffect transition="in" filter="blinds(horizontal)">
                                      <p:cBhvr>
                                        <p:cTn id="32" dur="500"/>
                                        <p:tgtEl>
                                          <p:spTgt spid="2059"/>
                                        </p:tgtEl>
                                      </p:cBhvr>
                                    </p:animEffect>
                                  </p:childTnLst>
                                </p:cTn>
                              </p:par>
                              <p:par>
                                <p:cTn id="33" presetID="3" presetClass="entr" presetSubtype="1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linds(horizontal)">
                                      <p:cBhvr>
                                        <p:cTn id="35" dur="500"/>
                                        <p:tgtEl>
                                          <p:spTgt spid="4"/>
                                        </p:tgtEl>
                                      </p:cBhvr>
                                    </p:animEffect>
                                  </p:childTnLst>
                                </p:cTn>
                              </p:par>
                            </p:childTnLst>
                          </p:cTn>
                        </p:par>
                        <p:par>
                          <p:cTn id="36" fill="hold" nodeType="afterGroup">
                            <p:stCondLst>
                              <p:cond delay="2500"/>
                            </p:stCondLst>
                            <p:childTnLst>
                              <p:par>
                                <p:cTn id="37" presetID="3" presetClass="entr" presetSubtype="10" fill="hold" grpId="0" nodeType="afterEffect">
                                  <p:stCondLst>
                                    <p:cond delay="0"/>
                                  </p:stCondLst>
                                  <p:childTnLst>
                                    <p:set>
                                      <p:cBhvr>
                                        <p:cTn id="38" dur="1" fill="hold">
                                          <p:stCondLst>
                                            <p:cond delay="0"/>
                                          </p:stCondLst>
                                        </p:cTn>
                                        <p:tgtEl>
                                          <p:spTgt spid="17424"/>
                                        </p:tgtEl>
                                        <p:attrNameLst>
                                          <p:attrName>style.visibility</p:attrName>
                                        </p:attrNameLst>
                                      </p:cBhvr>
                                      <p:to>
                                        <p:strVal val="visible"/>
                                      </p:to>
                                    </p:set>
                                    <p:animEffect transition="in" filter="blinds(horizontal)">
                                      <p:cBhvr>
                                        <p:cTn id="39" dur="500"/>
                                        <p:tgtEl>
                                          <p:spTgt spid="1742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7429"/>
                                        </p:tgtEl>
                                        <p:attrNameLst>
                                          <p:attrName>style.visibility</p:attrName>
                                        </p:attrNameLst>
                                      </p:cBhvr>
                                      <p:to>
                                        <p:strVal val="visible"/>
                                      </p:to>
                                    </p:set>
                                    <p:animEffect transition="in" filter="blinds(horizontal)">
                                      <p:cBhvr>
                                        <p:cTn id="42" dur="500"/>
                                        <p:tgtEl>
                                          <p:spTgt spid="17429"/>
                                        </p:tgtEl>
                                      </p:cBhvr>
                                    </p:animEffect>
                                  </p:childTnLst>
                                </p:cTn>
                              </p:par>
                            </p:childTnLst>
                          </p:cTn>
                        </p:par>
                        <p:par>
                          <p:cTn id="43" fill="hold" nodeType="afterGroup">
                            <p:stCondLst>
                              <p:cond delay="3000"/>
                            </p:stCondLst>
                            <p:childTnLst>
                              <p:par>
                                <p:cTn id="44" presetID="3" presetClass="entr" presetSubtype="10" fill="hold" nodeType="afterEffect">
                                  <p:stCondLst>
                                    <p:cond delay="0"/>
                                  </p:stCondLst>
                                  <p:childTnLst>
                                    <p:set>
                                      <p:cBhvr>
                                        <p:cTn id="45" dur="1" fill="hold">
                                          <p:stCondLst>
                                            <p:cond delay="0"/>
                                          </p:stCondLst>
                                        </p:cTn>
                                        <p:tgtEl>
                                          <p:spTgt spid="17421"/>
                                        </p:tgtEl>
                                        <p:attrNameLst>
                                          <p:attrName>style.visibility</p:attrName>
                                        </p:attrNameLst>
                                      </p:cBhvr>
                                      <p:to>
                                        <p:strVal val="visible"/>
                                      </p:to>
                                    </p:set>
                                    <p:animEffect transition="in" filter="blinds(horizontal)">
                                      <p:cBhvr>
                                        <p:cTn id="46" dur="500"/>
                                        <p:tgtEl>
                                          <p:spTgt spid="17421"/>
                                        </p:tgtEl>
                                      </p:cBhvr>
                                    </p:animEffect>
                                  </p:childTnLst>
                                </p:cTn>
                              </p:par>
                              <p:par>
                                <p:cTn id="47" presetID="3" presetClass="entr" presetSubtype="10" fill="hold" nodeType="withEffect">
                                  <p:stCondLst>
                                    <p:cond delay="0"/>
                                  </p:stCondLst>
                                  <p:childTnLst>
                                    <p:set>
                                      <p:cBhvr>
                                        <p:cTn id="48" dur="1" fill="hold">
                                          <p:stCondLst>
                                            <p:cond delay="0"/>
                                          </p:stCondLst>
                                        </p:cTn>
                                        <p:tgtEl>
                                          <p:spTgt spid="17420"/>
                                        </p:tgtEl>
                                        <p:attrNameLst>
                                          <p:attrName>style.visibility</p:attrName>
                                        </p:attrNameLst>
                                      </p:cBhvr>
                                      <p:to>
                                        <p:strVal val="visible"/>
                                      </p:to>
                                    </p:set>
                                    <p:animEffect transition="in" filter="blinds(horizontal)">
                                      <p:cBhvr>
                                        <p:cTn id="49" dur="500"/>
                                        <p:tgtEl>
                                          <p:spTgt spid="17420"/>
                                        </p:tgtEl>
                                      </p:cBhvr>
                                    </p:animEffect>
                                  </p:childTnLst>
                                </p:cTn>
                              </p:par>
                            </p:childTnLst>
                          </p:cTn>
                        </p:par>
                        <p:par>
                          <p:cTn id="50" fill="hold" nodeType="afterGroup">
                            <p:stCondLst>
                              <p:cond delay="3500"/>
                            </p:stCondLst>
                            <p:childTnLst>
                              <p:par>
                                <p:cTn id="51" presetID="3" presetClass="entr" presetSubtype="10" fill="hold" grpId="0" nodeType="afterEffect">
                                  <p:stCondLst>
                                    <p:cond delay="0"/>
                                  </p:stCondLst>
                                  <p:childTnLst>
                                    <p:set>
                                      <p:cBhvr>
                                        <p:cTn id="52" dur="1" fill="hold">
                                          <p:stCondLst>
                                            <p:cond delay="0"/>
                                          </p:stCondLst>
                                        </p:cTn>
                                        <p:tgtEl>
                                          <p:spTgt spid="17426"/>
                                        </p:tgtEl>
                                        <p:attrNameLst>
                                          <p:attrName>style.visibility</p:attrName>
                                        </p:attrNameLst>
                                      </p:cBhvr>
                                      <p:to>
                                        <p:strVal val="visible"/>
                                      </p:to>
                                    </p:set>
                                    <p:animEffect transition="in" filter="blinds(horizontal)">
                                      <p:cBhvr>
                                        <p:cTn id="53" dur="500"/>
                                        <p:tgtEl>
                                          <p:spTgt spid="17426"/>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blinds(horizontal)">
                                      <p:cBhvr>
                                        <p:cTn id="56" dur="500"/>
                                        <p:tgtEl>
                                          <p:spTgt spid="28"/>
                                        </p:tgtEl>
                                      </p:cBhvr>
                                    </p:animEffect>
                                  </p:childTnLst>
                                </p:cTn>
                              </p:par>
                            </p:childTnLst>
                          </p:cTn>
                        </p:par>
                        <p:par>
                          <p:cTn id="57" fill="hold" nodeType="afterGroup">
                            <p:stCondLst>
                              <p:cond delay="4000"/>
                            </p:stCondLst>
                            <p:childTnLst>
                              <p:par>
                                <p:cTn id="58" presetID="3" presetClass="entr" presetSubtype="10" fill="hold" nodeType="afterEffect">
                                  <p:stCondLst>
                                    <p:cond delay="0"/>
                                  </p:stCondLst>
                                  <p:childTnLst>
                                    <p:set>
                                      <p:cBhvr>
                                        <p:cTn id="59" dur="1" fill="hold">
                                          <p:stCondLst>
                                            <p:cond delay="0"/>
                                          </p:stCondLst>
                                        </p:cTn>
                                        <p:tgtEl>
                                          <p:spTgt spid="2054"/>
                                        </p:tgtEl>
                                        <p:attrNameLst>
                                          <p:attrName>style.visibility</p:attrName>
                                        </p:attrNameLst>
                                      </p:cBhvr>
                                      <p:to>
                                        <p:strVal val="visible"/>
                                      </p:to>
                                    </p:set>
                                    <p:animEffect transition="in" filter="blinds(horizontal)">
                                      <p:cBhvr>
                                        <p:cTn id="60" dur="500"/>
                                        <p:tgtEl>
                                          <p:spTgt spid="2054"/>
                                        </p:tgtEl>
                                      </p:cBhvr>
                                    </p:animEffect>
                                  </p:childTnLst>
                                </p:cTn>
                              </p:par>
                              <p:par>
                                <p:cTn id="61" presetID="3" presetClass="entr" presetSubtype="1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linds(horizontal)">
                                      <p:cBhvr>
                                        <p:cTn id="63" dur="500"/>
                                        <p:tgtEl>
                                          <p:spTgt spid="36"/>
                                        </p:tgtEl>
                                      </p:cBhvr>
                                    </p:animEffect>
                                  </p:childTnLst>
                                </p:cTn>
                              </p:par>
                              <p:par>
                                <p:cTn id="64" presetID="3" presetClass="entr" presetSubtype="10"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blinds(horizontal)">
                                      <p:cBhvr>
                                        <p:cTn id="66" dur="500"/>
                                        <p:tgtEl>
                                          <p:spTgt spid="27"/>
                                        </p:tgtEl>
                                      </p:cBhvr>
                                    </p:animEffect>
                                  </p:childTnLst>
                                </p:cTn>
                              </p:par>
                            </p:childTnLst>
                          </p:cTn>
                        </p:par>
                        <p:par>
                          <p:cTn id="67" fill="hold" nodeType="afterGroup">
                            <p:stCondLst>
                              <p:cond delay="4500"/>
                            </p:stCondLst>
                            <p:childTnLst>
                              <p:par>
                                <p:cTn id="68" presetID="3" presetClass="entr" presetSubtype="10" fill="hold" grpId="0" nodeType="afterEffect">
                                  <p:stCondLst>
                                    <p:cond delay="0"/>
                                  </p:stCondLst>
                                  <p:childTnLst>
                                    <p:set>
                                      <p:cBhvr>
                                        <p:cTn id="69" dur="1" fill="hold">
                                          <p:stCondLst>
                                            <p:cond delay="0"/>
                                          </p:stCondLst>
                                        </p:cTn>
                                        <p:tgtEl>
                                          <p:spTgt spid="17428"/>
                                        </p:tgtEl>
                                        <p:attrNameLst>
                                          <p:attrName>style.visibility</p:attrName>
                                        </p:attrNameLst>
                                      </p:cBhvr>
                                      <p:to>
                                        <p:strVal val="visible"/>
                                      </p:to>
                                    </p:set>
                                    <p:animEffect transition="in" filter="blinds(horizontal)">
                                      <p:cBhvr>
                                        <p:cTn id="70" dur="500"/>
                                        <p:tgtEl>
                                          <p:spTgt spid="17428"/>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17430"/>
                                        </p:tgtEl>
                                        <p:attrNameLst>
                                          <p:attrName>style.visibility</p:attrName>
                                        </p:attrNameLst>
                                      </p:cBhvr>
                                      <p:to>
                                        <p:strVal val="visible"/>
                                      </p:to>
                                    </p:set>
                                    <p:animEffect transition="in" filter="blinds(horizontal)">
                                      <p:cBhvr>
                                        <p:cTn id="73" dur="500"/>
                                        <p:tgtEl>
                                          <p:spTgt spid="17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4" grpId="0"/>
      <p:bldP spid="17425" grpId="0"/>
      <p:bldP spid="17426" grpId="0"/>
      <p:bldP spid="17427" grpId="0"/>
      <p:bldP spid="17429" grpId="0" animBg="1"/>
      <p:bldP spid="17430" grpId="0" animBg="1"/>
      <p:bldP spid="28" grpId="0" animBg="1"/>
      <p:bldP spid="174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Afbeelding 39" descr="illustration-illustratie_google-money-gel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4650" y="350996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kstvak 25"/>
          <p:cNvSpPr txBox="1">
            <a:spLocks noChangeArrowheads="1"/>
          </p:cNvSpPr>
          <p:nvPr/>
        </p:nvSpPr>
        <p:spPr bwMode="auto">
          <a:xfrm>
            <a:off x="4622800" y="2603500"/>
            <a:ext cx="1143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nl-NL" sz="1600" b="1" dirty="0">
                <a:latin typeface="+mn-lt"/>
              </a:rPr>
              <a:t>3 days</a:t>
            </a:r>
          </a:p>
        </p:txBody>
      </p:sp>
      <p:sp>
        <p:nvSpPr>
          <p:cNvPr id="81926" name="Tekstvak 27"/>
          <p:cNvSpPr txBox="1">
            <a:spLocks noChangeArrowheads="1"/>
          </p:cNvSpPr>
          <p:nvPr/>
        </p:nvSpPr>
        <p:spPr bwMode="auto">
          <a:xfrm>
            <a:off x="165100" y="2624138"/>
            <a:ext cx="1112838" cy="339725"/>
          </a:xfrm>
          <a:prstGeom prst="rect">
            <a:avLst/>
          </a:prstGeom>
          <a:solidFill>
            <a:schemeClr val="bg1">
              <a:alpha val="7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nl-NL" sz="1600" b="1" dirty="0">
                <a:latin typeface="+mn-lt"/>
              </a:rPr>
              <a:t>20 days</a:t>
            </a:r>
          </a:p>
        </p:txBody>
      </p:sp>
      <p:sp>
        <p:nvSpPr>
          <p:cNvPr id="81932" name="TextBox 6"/>
          <p:cNvSpPr txBox="1">
            <a:spLocks noChangeArrowheads="1"/>
          </p:cNvSpPr>
          <p:nvPr/>
        </p:nvSpPr>
        <p:spPr bwMode="auto">
          <a:xfrm>
            <a:off x="4633913" y="4505325"/>
            <a:ext cx="3857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nl-NL" sz="1600" b="1" dirty="0">
                <a:latin typeface="+mn-lt"/>
              </a:rPr>
              <a:t>Up to 40% cost reduction </a:t>
            </a:r>
          </a:p>
        </p:txBody>
      </p:sp>
      <p:pic>
        <p:nvPicPr>
          <p:cNvPr id="81942" name="Afbeelding 31" descr="illustration-illustratie_google-money-gel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4655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3" name="Afbeelding 32" descr="illustration-illustratie_google-money-gel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2675" y="34655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4" name="Afbeelding 35" descr="illustration-illustratie_google-money-gel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463" y="34655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5" name="Afbeelding 36" descr="illustration-illustratie_google-money-gel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74913" y="34655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6" name="Afbeelding 38" descr="illustration-illustratie_google-money-gel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0425" y="3500438"/>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366838"/>
            <a:ext cx="32004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995488"/>
            <a:ext cx="32004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863" y="1312863"/>
            <a:ext cx="9906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2" name="Afbeelding 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16825" y="5516563"/>
            <a:ext cx="1528763"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kstvak 31"/>
          <p:cNvSpPr txBox="1">
            <a:spLocks noChangeArrowheads="1"/>
          </p:cNvSpPr>
          <p:nvPr/>
        </p:nvSpPr>
        <p:spPr bwMode="auto">
          <a:xfrm>
            <a:off x="493713" y="165100"/>
            <a:ext cx="8172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nl-NL" b="1" dirty="0">
                <a:latin typeface="+mn-lt"/>
              </a:rPr>
              <a:t>Example: road length 1000 m, width 7.5 m</a:t>
            </a:r>
          </a:p>
        </p:txBody>
      </p:sp>
      <p:sp>
        <p:nvSpPr>
          <p:cNvPr id="36" name="Tekstvak 31"/>
          <p:cNvSpPr txBox="1">
            <a:spLocks noChangeArrowheads="1"/>
          </p:cNvSpPr>
          <p:nvPr/>
        </p:nvSpPr>
        <p:spPr bwMode="auto">
          <a:xfrm>
            <a:off x="574675" y="876300"/>
            <a:ext cx="8172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nl-NL" sz="1400" b="1" dirty="0">
                <a:latin typeface="+mn-lt"/>
              </a:rPr>
              <a:t>          </a:t>
            </a:r>
            <a:r>
              <a:rPr lang="en-US" altLang="nl-NL" sz="1600" b="1" dirty="0">
                <a:latin typeface="+mn-lt"/>
              </a:rPr>
              <a:t>Traditional construction                                                      RoadCem construction </a:t>
            </a:r>
          </a:p>
        </p:txBody>
      </p:sp>
      <p:cxnSp>
        <p:nvCxnSpPr>
          <p:cNvPr id="37" name="Rechte verbindingslijn 36"/>
          <p:cNvCxnSpPr/>
          <p:nvPr/>
        </p:nvCxnSpPr>
        <p:spPr>
          <a:xfrm flipH="1">
            <a:off x="4570413" y="749300"/>
            <a:ext cx="9525" cy="5283200"/>
          </a:xfrm>
          <a:prstGeom prst="line">
            <a:avLst/>
          </a:prstGeom>
          <a:ln>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39" name="Rechte verbindingslijn 38"/>
          <p:cNvCxnSpPr/>
          <p:nvPr/>
        </p:nvCxnSpPr>
        <p:spPr>
          <a:xfrm>
            <a:off x="393700" y="1268413"/>
            <a:ext cx="8391525" cy="0"/>
          </a:xfrm>
          <a:prstGeom prst="line">
            <a:avLst/>
          </a:prstGeom>
          <a:ln>
            <a:solidFill>
              <a:srgbClr val="0070C0"/>
            </a:solidFill>
          </a:ln>
        </p:spPr>
        <p:style>
          <a:lnRef idx="1">
            <a:schemeClr val="accent2"/>
          </a:lnRef>
          <a:fillRef idx="0">
            <a:schemeClr val="accent2"/>
          </a:fillRef>
          <a:effectRef idx="0">
            <a:schemeClr val="accent2"/>
          </a:effectRef>
          <a:fontRef idx="minor">
            <a:schemeClr val="tx1"/>
          </a:fontRef>
        </p:style>
      </p:cxnSp>
      <p:pic>
        <p:nvPicPr>
          <p:cNvPr id="40" name="Afbeelding 36" descr="illustration-illustratie_google-money-gel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6750" y="34655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06155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1947"/>
                                        </p:tgtEl>
                                        <p:attrNameLst>
                                          <p:attrName>style.visibility</p:attrName>
                                        </p:attrNameLst>
                                      </p:cBhvr>
                                      <p:to>
                                        <p:strVal val="visible"/>
                                      </p:to>
                                    </p:set>
                                    <p:animEffect transition="in" filter="blinds(horizontal)">
                                      <p:cBhvr>
                                        <p:cTn id="7" dur="500"/>
                                        <p:tgtEl>
                                          <p:spTgt spid="81947"/>
                                        </p:tgtEl>
                                      </p:cBhvr>
                                    </p:animEffect>
                                  </p:childTnLst>
                                </p:cTn>
                              </p:par>
                              <p:par>
                                <p:cTn id="8" presetID="3" presetClass="entr" presetSubtype="10" fill="hold" nodeType="withEffect">
                                  <p:stCondLst>
                                    <p:cond delay="0"/>
                                  </p:stCondLst>
                                  <p:childTnLst>
                                    <p:set>
                                      <p:cBhvr>
                                        <p:cTn id="9" dur="1" fill="hold">
                                          <p:stCondLst>
                                            <p:cond delay="0"/>
                                          </p:stCondLst>
                                        </p:cTn>
                                        <p:tgtEl>
                                          <p:spTgt spid="81948"/>
                                        </p:tgtEl>
                                        <p:attrNameLst>
                                          <p:attrName>style.visibility</p:attrName>
                                        </p:attrNameLst>
                                      </p:cBhvr>
                                      <p:to>
                                        <p:strVal val="visible"/>
                                      </p:to>
                                    </p:set>
                                    <p:animEffect transition="in" filter="blinds(horizontal)">
                                      <p:cBhvr>
                                        <p:cTn id="10" dur="500"/>
                                        <p:tgtEl>
                                          <p:spTgt spid="81948"/>
                                        </p:tgtEl>
                                      </p:cBhvr>
                                    </p:animEffect>
                                  </p:childTnLst>
                                </p:cTn>
                              </p:par>
                              <p:par>
                                <p:cTn id="11" presetID="3" presetClass="entr" presetSubtype="10" fill="hold" nodeType="withEffect">
                                  <p:stCondLst>
                                    <p:cond delay="0"/>
                                  </p:stCondLst>
                                  <p:childTnLst>
                                    <p:set>
                                      <p:cBhvr>
                                        <p:cTn id="12" dur="1" fill="hold">
                                          <p:stCondLst>
                                            <p:cond delay="0"/>
                                          </p:stCondLst>
                                        </p:cTn>
                                        <p:tgtEl>
                                          <p:spTgt spid="81949"/>
                                        </p:tgtEl>
                                        <p:attrNameLst>
                                          <p:attrName>style.visibility</p:attrName>
                                        </p:attrNameLst>
                                      </p:cBhvr>
                                      <p:to>
                                        <p:strVal val="visible"/>
                                      </p:to>
                                    </p:set>
                                    <p:animEffect transition="in" filter="blinds(horizontal)">
                                      <p:cBhvr>
                                        <p:cTn id="13" dur="500"/>
                                        <p:tgtEl>
                                          <p:spTgt spid="81949"/>
                                        </p:tgtEl>
                                      </p:cBhvr>
                                    </p:animEffect>
                                  </p:childTnLst>
                                </p:cTn>
                              </p:par>
                            </p:childTnLst>
                          </p:cTn>
                        </p:par>
                        <p:par>
                          <p:cTn id="14" fill="hold" nodeType="afterGroup">
                            <p:stCondLst>
                              <p:cond delay="500"/>
                            </p:stCondLst>
                            <p:childTnLst>
                              <p:par>
                                <p:cTn id="15" presetID="3" presetClass="entr" presetSubtype="10" fill="hold" grpId="0" nodeType="afterEffect">
                                  <p:stCondLst>
                                    <p:cond delay="0"/>
                                  </p:stCondLst>
                                  <p:childTnLst>
                                    <p:set>
                                      <p:cBhvr>
                                        <p:cTn id="16" dur="1" fill="hold">
                                          <p:stCondLst>
                                            <p:cond delay="0"/>
                                          </p:stCondLst>
                                        </p:cTn>
                                        <p:tgtEl>
                                          <p:spTgt spid="81926"/>
                                        </p:tgtEl>
                                        <p:attrNameLst>
                                          <p:attrName>style.visibility</p:attrName>
                                        </p:attrNameLst>
                                      </p:cBhvr>
                                      <p:to>
                                        <p:strVal val="visible"/>
                                      </p:to>
                                    </p:set>
                                    <p:animEffect transition="in" filter="blinds(horizontal)">
                                      <p:cBhvr>
                                        <p:cTn id="17" dur="500"/>
                                        <p:tgtEl>
                                          <p:spTgt spid="8192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81924"/>
                                        </p:tgtEl>
                                        <p:attrNameLst>
                                          <p:attrName>style.visibility</p:attrName>
                                        </p:attrNameLst>
                                      </p:cBhvr>
                                      <p:to>
                                        <p:strVal val="visible"/>
                                      </p:to>
                                    </p:set>
                                    <p:animEffect transition="in" filter="blinds(horizontal)">
                                      <p:cBhvr>
                                        <p:cTn id="20" dur="500"/>
                                        <p:tgtEl>
                                          <p:spTgt spid="81924"/>
                                        </p:tgtEl>
                                      </p:cBhvr>
                                    </p:animEffect>
                                  </p:childTnLst>
                                </p:cTn>
                              </p:par>
                            </p:childTnLst>
                          </p:cTn>
                        </p:par>
                        <p:par>
                          <p:cTn id="21" fill="hold" nodeType="afterGroup">
                            <p:stCondLst>
                              <p:cond delay="1000"/>
                            </p:stCondLst>
                            <p:childTnLst>
                              <p:par>
                                <p:cTn id="22" presetID="3" presetClass="entr" presetSubtype="10" fill="hold" nodeType="afterEffect">
                                  <p:stCondLst>
                                    <p:cond delay="0"/>
                                  </p:stCondLst>
                                  <p:childTnLst>
                                    <p:set>
                                      <p:cBhvr>
                                        <p:cTn id="23" dur="1" fill="hold">
                                          <p:stCondLst>
                                            <p:cond delay="0"/>
                                          </p:stCondLst>
                                        </p:cTn>
                                        <p:tgtEl>
                                          <p:spTgt spid="81942"/>
                                        </p:tgtEl>
                                        <p:attrNameLst>
                                          <p:attrName>style.visibility</p:attrName>
                                        </p:attrNameLst>
                                      </p:cBhvr>
                                      <p:to>
                                        <p:strVal val="visible"/>
                                      </p:to>
                                    </p:set>
                                    <p:animEffect transition="in" filter="blinds(horizontal)">
                                      <p:cBhvr>
                                        <p:cTn id="24" dur="500"/>
                                        <p:tgtEl>
                                          <p:spTgt spid="81942"/>
                                        </p:tgtEl>
                                      </p:cBhvr>
                                    </p:animEffect>
                                  </p:childTnLst>
                                </p:cTn>
                              </p:par>
                              <p:par>
                                <p:cTn id="25" presetID="3" presetClass="entr" presetSubtype="10" fill="hold" nodeType="withEffect">
                                  <p:stCondLst>
                                    <p:cond delay="0"/>
                                  </p:stCondLst>
                                  <p:childTnLst>
                                    <p:set>
                                      <p:cBhvr>
                                        <p:cTn id="26" dur="1" fill="hold">
                                          <p:stCondLst>
                                            <p:cond delay="0"/>
                                          </p:stCondLst>
                                        </p:cTn>
                                        <p:tgtEl>
                                          <p:spTgt spid="81943"/>
                                        </p:tgtEl>
                                        <p:attrNameLst>
                                          <p:attrName>style.visibility</p:attrName>
                                        </p:attrNameLst>
                                      </p:cBhvr>
                                      <p:to>
                                        <p:strVal val="visible"/>
                                      </p:to>
                                    </p:set>
                                    <p:animEffect transition="in" filter="blinds(horizontal)">
                                      <p:cBhvr>
                                        <p:cTn id="27" dur="500"/>
                                        <p:tgtEl>
                                          <p:spTgt spid="81943"/>
                                        </p:tgtEl>
                                      </p:cBhvr>
                                    </p:animEffect>
                                  </p:childTnLst>
                                </p:cTn>
                              </p:par>
                              <p:par>
                                <p:cTn id="28" presetID="3" presetClass="entr" presetSubtype="10" fill="hold" nodeType="withEffect">
                                  <p:stCondLst>
                                    <p:cond delay="0"/>
                                  </p:stCondLst>
                                  <p:childTnLst>
                                    <p:set>
                                      <p:cBhvr>
                                        <p:cTn id="29" dur="1" fill="hold">
                                          <p:stCondLst>
                                            <p:cond delay="0"/>
                                          </p:stCondLst>
                                        </p:cTn>
                                        <p:tgtEl>
                                          <p:spTgt spid="81944"/>
                                        </p:tgtEl>
                                        <p:attrNameLst>
                                          <p:attrName>style.visibility</p:attrName>
                                        </p:attrNameLst>
                                      </p:cBhvr>
                                      <p:to>
                                        <p:strVal val="visible"/>
                                      </p:to>
                                    </p:set>
                                    <p:animEffect transition="in" filter="blinds(horizontal)">
                                      <p:cBhvr>
                                        <p:cTn id="30" dur="500"/>
                                        <p:tgtEl>
                                          <p:spTgt spid="81944"/>
                                        </p:tgtEl>
                                      </p:cBhvr>
                                    </p:animEffect>
                                  </p:childTnLst>
                                </p:cTn>
                              </p:par>
                              <p:par>
                                <p:cTn id="31" presetID="3" presetClass="entr" presetSubtype="10" fill="hold" nodeType="withEffect">
                                  <p:stCondLst>
                                    <p:cond delay="0"/>
                                  </p:stCondLst>
                                  <p:childTnLst>
                                    <p:set>
                                      <p:cBhvr>
                                        <p:cTn id="32" dur="1" fill="hold">
                                          <p:stCondLst>
                                            <p:cond delay="0"/>
                                          </p:stCondLst>
                                        </p:cTn>
                                        <p:tgtEl>
                                          <p:spTgt spid="81945"/>
                                        </p:tgtEl>
                                        <p:attrNameLst>
                                          <p:attrName>style.visibility</p:attrName>
                                        </p:attrNameLst>
                                      </p:cBhvr>
                                      <p:to>
                                        <p:strVal val="visible"/>
                                      </p:to>
                                    </p:set>
                                    <p:animEffect transition="in" filter="blinds(horizontal)">
                                      <p:cBhvr>
                                        <p:cTn id="33" dur="500"/>
                                        <p:tgtEl>
                                          <p:spTgt spid="81945"/>
                                        </p:tgtEl>
                                      </p:cBhvr>
                                    </p:animEffect>
                                  </p:childTnLst>
                                </p:cTn>
                              </p:par>
                              <p:par>
                                <p:cTn id="34" presetID="3" presetClass="entr" presetSubtype="1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linds(horizontal)">
                                      <p:cBhvr>
                                        <p:cTn id="36" dur="500"/>
                                        <p:tgtEl>
                                          <p:spTgt spid="40"/>
                                        </p:tgtEl>
                                      </p:cBhvr>
                                    </p:animEffect>
                                  </p:childTnLst>
                                </p:cTn>
                              </p:par>
                              <p:par>
                                <p:cTn id="37" presetID="3" presetClass="entr" presetSubtype="10" fill="hold" nodeType="withEffect">
                                  <p:stCondLst>
                                    <p:cond delay="0"/>
                                  </p:stCondLst>
                                  <p:childTnLst>
                                    <p:set>
                                      <p:cBhvr>
                                        <p:cTn id="38" dur="1" fill="hold">
                                          <p:stCondLst>
                                            <p:cond delay="0"/>
                                          </p:stCondLst>
                                        </p:cTn>
                                        <p:tgtEl>
                                          <p:spTgt spid="81946"/>
                                        </p:tgtEl>
                                        <p:attrNameLst>
                                          <p:attrName>style.visibility</p:attrName>
                                        </p:attrNameLst>
                                      </p:cBhvr>
                                      <p:to>
                                        <p:strVal val="visible"/>
                                      </p:to>
                                    </p:set>
                                    <p:animEffect transition="in" filter="blinds(horizontal)">
                                      <p:cBhvr>
                                        <p:cTn id="39" dur="500"/>
                                        <p:tgtEl>
                                          <p:spTgt spid="81946"/>
                                        </p:tgtEl>
                                      </p:cBhvr>
                                    </p:animEffect>
                                  </p:childTnLst>
                                </p:cTn>
                              </p:par>
                              <p:par>
                                <p:cTn id="40" presetID="3" presetClass="entr" presetSubtype="10" fill="hold" nodeType="withEffect">
                                  <p:stCondLst>
                                    <p:cond delay="0"/>
                                  </p:stCondLst>
                                  <p:childTnLst>
                                    <p:set>
                                      <p:cBhvr>
                                        <p:cTn id="41" dur="1" fill="hold">
                                          <p:stCondLst>
                                            <p:cond delay="0"/>
                                          </p:stCondLst>
                                        </p:cTn>
                                        <p:tgtEl>
                                          <p:spTgt spid="81923"/>
                                        </p:tgtEl>
                                        <p:attrNameLst>
                                          <p:attrName>style.visibility</p:attrName>
                                        </p:attrNameLst>
                                      </p:cBhvr>
                                      <p:to>
                                        <p:strVal val="visible"/>
                                      </p:to>
                                    </p:set>
                                    <p:animEffect transition="in" filter="blinds(horizontal)">
                                      <p:cBhvr>
                                        <p:cTn id="42" dur="500"/>
                                        <p:tgtEl>
                                          <p:spTgt spid="81923"/>
                                        </p:tgtEl>
                                      </p:cBhvr>
                                    </p:animEffect>
                                  </p:childTnLst>
                                </p:cTn>
                              </p:par>
                            </p:childTnLst>
                          </p:cTn>
                        </p:par>
                        <p:par>
                          <p:cTn id="43" fill="hold" nodeType="afterGroup">
                            <p:stCondLst>
                              <p:cond delay="1500"/>
                            </p:stCondLst>
                            <p:childTnLst>
                              <p:par>
                                <p:cTn id="44" presetID="3" presetClass="entr" presetSubtype="10" fill="hold" grpId="0" nodeType="afterEffect">
                                  <p:stCondLst>
                                    <p:cond delay="0"/>
                                  </p:stCondLst>
                                  <p:childTnLst>
                                    <p:set>
                                      <p:cBhvr>
                                        <p:cTn id="45" dur="1" fill="hold">
                                          <p:stCondLst>
                                            <p:cond delay="0"/>
                                          </p:stCondLst>
                                        </p:cTn>
                                        <p:tgtEl>
                                          <p:spTgt spid="81932"/>
                                        </p:tgtEl>
                                        <p:attrNameLst>
                                          <p:attrName>style.visibility</p:attrName>
                                        </p:attrNameLst>
                                      </p:cBhvr>
                                      <p:to>
                                        <p:strVal val="visible"/>
                                      </p:to>
                                    </p:set>
                                    <p:animEffect transition="in" filter="blinds(horizontal)">
                                      <p:cBhvr>
                                        <p:cTn id="46" dur="500"/>
                                        <p:tgtEl>
                                          <p:spTgt spid="81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p:bldP spid="81926" grpId="0" animBg="1"/>
      <p:bldP spid="819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503548" y="1232756"/>
            <a:ext cx="2952328" cy="954107"/>
          </a:xfrm>
          <a:prstGeom prst="rect">
            <a:avLst/>
          </a:prstGeom>
          <a:noFill/>
        </p:spPr>
        <p:txBody>
          <a:bodyPr wrap="square" rtlCol="0">
            <a:spAutoFit/>
          </a:bodyPr>
          <a:lstStyle/>
          <a:p>
            <a:r>
              <a:rPr lang="en-US" sz="2800" b="1" dirty="0">
                <a:solidFill>
                  <a:srgbClr val="0066CC"/>
                </a:solidFill>
              </a:rPr>
              <a:t>Patented </a:t>
            </a:r>
            <a:r>
              <a:rPr lang="en-US" sz="2800" b="1" dirty="0">
                <a:solidFill>
                  <a:schemeClr val="bg1">
                    <a:lumMod val="50000"/>
                  </a:schemeClr>
                </a:solidFill>
              </a:rPr>
              <a:t>Technology</a:t>
            </a: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6046">
            <a:off x="6241295" y="2130181"/>
            <a:ext cx="1726732" cy="2470186"/>
          </a:xfrm>
          <a:prstGeom prst="rect">
            <a:avLst/>
          </a:prstGeom>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1844824"/>
            <a:ext cx="1806951" cy="2628292"/>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18515">
            <a:off x="3344382" y="1826331"/>
            <a:ext cx="1890828" cy="2661787"/>
          </a:xfrm>
          <a:prstGeom prst="rect">
            <a:avLst/>
          </a:prstGeom>
        </p:spPr>
      </p:pic>
      <p:pic>
        <p:nvPicPr>
          <p:cNvPr id="8" name="Afbeelding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87921">
            <a:off x="2031707" y="2093779"/>
            <a:ext cx="1851566" cy="2668005"/>
          </a:xfrm>
          <a:prstGeom prst="rect">
            <a:avLst/>
          </a:prstGeom>
        </p:spPr>
      </p:pic>
      <p:sp>
        <p:nvSpPr>
          <p:cNvPr id="9" name="Tekstvak 2"/>
          <p:cNvSpPr txBox="1"/>
          <p:nvPr/>
        </p:nvSpPr>
        <p:spPr>
          <a:xfrm>
            <a:off x="467544" y="5301208"/>
            <a:ext cx="2952328" cy="954107"/>
          </a:xfrm>
          <a:prstGeom prst="rect">
            <a:avLst/>
          </a:prstGeom>
          <a:noFill/>
        </p:spPr>
        <p:txBody>
          <a:bodyPr wrap="square" rtlCol="0">
            <a:spAutoFit/>
          </a:bodyPr>
          <a:lstStyle/>
          <a:p>
            <a:r>
              <a:rPr lang="en-US" sz="2800" b="1" dirty="0">
                <a:solidFill>
                  <a:srgbClr val="0066CC"/>
                </a:solidFill>
              </a:rPr>
              <a:t>Certified </a:t>
            </a:r>
            <a:r>
              <a:rPr lang="en-US" sz="2800" b="1" dirty="0">
                <a:solidFill>
                  <a:schemeClr val="bg1">
                    <a:lumMod val="50000"/>
                  </a:schemeClr>
                </a:solidFill>
              </a:rPr>
              <a:t>Production</a:t>
            </a:r>
          </a:p>
        </p:txBody>
      </p:sp>
      <p:pic>
        <p:nvPicPr>
          <p:cNvPr id="1026" name="Picture 2" descr="G:\Logos\ISO_14001 copy.jpg"/>
          <p:cNvPicPr>
            <a:picLocks noGrp="1" noChangeAspect="1" noChangeArrowheads="1"/>
          </p:cNvPicPr>
          <p:nvPr>
            <p:ph idx="1"/>
          </p:nvPr>
        </p:nvPicPr>
        <p:blipFill>
          <a:blip r:embed="rId7" cstate="print"/>
          <a:srcRect/>
          <a:stretch>
            <a:fillRect/>
          </a:stretch>
        </p:blipFill>
        <p:spPr bwMode="auto">
          <a:xfrm>
            <a:off x="5940152" y="4869160"/>
            <a:ext cx="1377696" cy="1759712"/>
          </a:xfrm>
          <a:prstGeom prst="rect">
            <a:avLst/>
          </a:prstGeom>
          <a:noFill/>
        </p:spPr>
      </p:pic>
      <p:pic>
        <p:nvPicPr>
          <p:cNvPr id="1027" name="Picture 3" descr="G:\Logos\ISO-Certified-Co-Logo-Blue1.jpg"/>
          <p:cNvPicPr>
            <a:picLocks noChangeAspect="1" noChangeArrowheads="1"/>
          </p:cNvPicPr>
          <p:nvPr/>
        </p:nvPicPr>
        <p:blipFill>
          <a:blip r:embed="rId8" cstate="print"/>
          <a:srcRect/>
          <a:stretch>
            <a:fillRect/>
          </a:stretch>
        </p:blipFill>
        <p:spPr bwMode="auto">
          <a:xfrm>
            <a:off x="3707904" y="4977172"/>
            <a:ext cx="1404156" cy="1404156"/>
          </a:xfrm>
          <a:prstGeom prst="rect">
            <a:avLst/>
          </a:prstGeom>
          <a:noFill/>
        </p:spPr>
      </p:pic>
      <p:pic>
        <p:nvPicPr>
          <p:cNvPr id="10" name="Afbeelding 12">
            <a:extLst>
              <a:ext uri="{FF2B5EF4-FFF2-40B4-BE49-F238E27FC236}">
                <a16:creationId xmlns:a16="http://schemas.microsoft.com/office/drawing/2014/main" id="{A9B92CA0-6929-4AFE-8590-67F54F73D85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00543" y="5502275"/>
            <a:ext cx="1545046"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93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par>
                          <p:cTn id="32" fill="hold">
                            <p:stCondLst>
                              <p:cond delay="4000"/>
                            </p:stCondLst>
                            <p:childTnLst>
                              <p:par>
                                <p:cTn id="33" presetID="6" presetClass="entr" presetSubtype="16" fill="hold" nodeType="afterEffect">
                                  <p:stCondLst>
                                    <p:cond delay="0"/>
                                  </p:stCondLst>
                                  <p:childTnLst>
                                    <p:set>
                                      <p:cBhvr>
                                        <p:cTn id="34" dur="1" fill="hold">
                                          <p:stCondLst>
                                            <p:cond delay="0"/>
                                          </p:stCondLst>
                                        </p:cTn>
                                        <p:tgtEl>
                                          <p:spTgt spid="1027"/>
                                        </p:tgtEl>
                                        <p:attrNameLst>
                                          <p:attrName>style.visibility</p:attrName>
                                        </p:attrNameLst>
                                      </p:cBhvr>
                                      <p:to>
                                        <p:strVal val="visible"/>
                                      </p:to>
                                    </p:set>
                                    <p:animEffect transition="in" filter="circle(in)">
                                      <p:cBhvr>
                                        <p:cTn id="35" dur="3000"/>
                                        <p:tgtEl>
                                          <p:spTgt spid="1027"/>
                                        </p:tgtEl>
                                      </p:cBhvr>
                                    </p:animEffect>
                                  </p:childTnLst>
                                </p:cTn>
                              </p:par>
                            </p:childTnLst>
                          </p:cTn>
                        </p:par>
                        <p:par>
                          <p:cTn id="36" fill="hold">
                            <p:stCondLst>
                              <p:cond delay="7000"/>
                            </p:stCondLst>
                            <p:childTnLst>
                              <p:par>
                                <p:cTn id="37" presetID="6" presetClass="entr" presetSubtype="32"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circle(out)">
                                      <p:cBhvr>
                                        <p:cTn id="39" dur="3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kstvak 2"/>
          <p:cNvSpPr txBox="1">
            <a:spLocks noChangeArrowheads="1"/>
          </p:cNvSpPr>
          <p:nvPr/>
        </p:nvSpPr>
        <p:spPr bwMode="auto">
          <a:xfrm>
            <a:off x="468313" y="260350"/>
            <a:ext cx="82073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nl-NL" sz="4400" b="1"/>
              <a:t>Partners in scientific research</a:t>
            </a:r>
          </a:p>
          <a:p>
            <a:pPr algn="ctr" eaLnBrk="1" hangingPunct="1">
              <a:spcBef>
                <a:spcPct val="0"/>
              </a:spcBef>
              <a:buFontTx/>
              <a:buNone/>
            </a:pPr>
            <a:r>
              <a:rPr lang="en-US" altLang="nl-NL" sz="4400" b="1"/>
              <a:t>and construction engineering</a:t>
            </a:r>
          </a:p>
        </p:txBody>
      </p:sp>
      <p:pic>
        <p:nvPicPr>
          <p:cNvPr id="91139" name="Afbeelding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8513" y="2513013"/>
            <a:ext cx="1955800"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2" descr="http://www.ernwaca.org/panaf/IMG/arton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7900" y="2492375"/>
            <a:ext cx="1093788"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01975" y="2476500"/>
            <a:ext cx="133350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15" descr="image36.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43650" y="2513013"/>
            <a:ext cx="882650"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14" descr="image35.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7400" y="3968750"/>
            <a:ext cx="203676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17" descr="image38.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39050" y="2628900"/>
            <a:ext cx="795338"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5" name="Picture 11" descr="image32.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62325" y="4168775"/>
            <a:ext cx="2401888"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1400" y="4079875"/>
            <a:ext cx="221138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7" name="Afbeelding 1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600543" y="5502275"/>
            <a:ext cx="1545046"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7759B17-AAD9-45C6-9FA6-EFF56CF749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8513" y="5073650"/>
            <a:ext cx="1571625" cy="1524000"/>
          </a:xfrm>
          <a:prstGeom prst="rect">
            <a:avLst/>
          </a:prstGeom>
        </p:spPr>
      </p:pic>
    </p:spTree>
    <p:extLst>
      <p:ext uri="{BB962C8B-B14F-4D97-AF65-F5344CB8AC3E}">
        <p14:creationId xmlns:p14="http://schemas.microsoft.com/office/powerpoint/2010/main" val="1679781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6" name="Tekstvak 1"/>
          <p:cNvSpPr txBox="1">
            <a:spLocks noChangeArrowheads="1"/>
          </p:cNvSpPr>
          <p:nvPr/>
        </p:nvSpPr>
        <p:spPr bwMode="auto">
          <a:xfrm>
            <a:off x="539563" y="357981"/>
            <a:ext cx="705643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nl-NL" sz="3600" b="1" i="1" dirty="0"/>
              <a:t>The PowerCem Technology</a:t>
            </a:r>
          </a:p>
          <a:p>
            <a:pPr algn="ctr" eaLnBrk="1" hangingPunct="1">
              <a:spcBef>
                <a:spcPct val="0"/>
              </a:spcBef>
              <a:buFontTx/>
              <a:buNone/>
            </a:pPr>
            <a:endParaRPr lang="en-US" altLang="nl-NL" sz="3600" b="1" i="1" dirty="0"/>
          </a:p>
        </p:txBody>
      </p:sp>
      <p:sp>
        <p:nvSpPr>
          <p:cNvPr id="7" name="Tekstvak 6"/>
          <p:cNvSpPr txBox="1">
            <a:spLocks noChangeArrowheads="1"/>
          </p:cNvSpPr>
          <p:nvPr/>
        </p:nvSpPr>
        <p:spPr bwMode="auto">
          <a:xfrm>
            <a:off x="460376" y="1074738"/>
            <a:ext cx="5755786" cy="1477328"/>
          </a:xfrm>
          <a:prstGeom prst="rect">
            <a:avLst/>
          </a:prstGeom>
          <a:noFill/>
          <a:ln>
            <a:noFill/>
          </a:ln>
        </p:spPr>
        <p:txBody>
          <a:bodyPr wrap="square">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defRPr/>
            </a:pPr>
            <a:r>
              <a:rPr lang="en-US" altLang="nl-NL" sz="1800" dirty="0">
                <a:solidFill>
                  <a:schemeClr val="tx1">
                    <a:lumMod val="65000"/>
                    <a:lumOff val="35000"/>
                  </a:schemeClr>
                </a:solidFill>
                <a:latin typeface="+mn-lt"/>
              </a:rPr>
              <a:t>Special composition of synthetic zeolites and alkali earth metals</a:t>
            </a:r>
          </a:p>
          <a:p>
            <a:pPr eaLnBrk="1" hangingPunct="1">
              <a:spcBef>
                <a:spcPct val="0"/>
              </a:spcBef>
              <a:buFontTx/>
              <a:buChar char="-"/>
              <a:defRPr/>
            </a:pPr>
            <a:r>
              <a:rPr lang="en-US" altLang="nl-NL" sz="1800" dirty="0">
                <a:solidFill>
                  <a:schemeClr val="tx1">
                    <a:lumMod val="65000"/>
                    <a:lumOff val="35000"/>
                  </a:schemeClr>
                </a:solidFill>
                <a:latin typeface="+mn-lt"/>
              </a:rPr>
              <a:t>Patented </a:t>
            </a:r>
          </a:p>
          <a:p>
            <a:pPr eaLnBrk="1" hangingPunct="1">
              <a:spcBef>
                <a:spcPct val="0"/>
              </a:spcBef>
              <a:buFontTx/>
              <a:buChar char="-"/>
              <a:defRPr/>
            </a:pPr>
            <a:r>
              <a:rPr lang="en-US" altLang="nl-NL" sz="1800" dirty="0">
                <a:solidFill>
                  <a:schemeClr val="tx1">
                    <a:lumMod val="65000"/>
                    <a:lumOff val="35000"/>
                  </a:schemeClr>
                </a:solidFill>
                <a:latin typeface="+mn-lt"/>
              </a:rPr>
              <a:t>Full MSDS sheets</a:t>
            </a:r>
          </a:p>
          <a:p>
            <a:pPr eaLnBrk="1" hangingPunct="1">
              <a:spcBef>
                <a:spcPct val="0"/>
              </a:spcBef>
              <a:buFontTx/>
              <a:buChar char="-"/>
              <a:defRPr/>
            </a:pPr>
            <a:r>
              <a:rPr lang="en-US" altLang="nl-NL" sz="1800" dirty="0">
                <a:solidFill>
                  <a:schemeClr val="tx1">
                    <a:lumMod val="65000"/>
                    <a:lumOff val="35000"/>
                  </a:schemeClr>
                </a:solidFill>
                <a:latin typeface="+mn-lt"/>
              </a:rPr>
              <a:t>Produced according International ISO</a:t>
            </a:r>
          </a:p>
        </p:txBody>
      </p:sp>
      <p:pic>
        <p:nvPicPr>
          <p:cNvPr id="24585" name="Afbeelding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16825" y="5516563"/>
            <a:ext cx="1528763"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66"/>
          <p:cNvPicPr>
            <a:picLocks noChangeAspect="1" noChangeArrowheads="1"/>
          </p:cNvPicPr>
          <p:nvPr/>
        </p:nvPicPr>
        <p:blipFill>
          <a:blip r:embed="rId4" cstate="print"/>
          <a:srcRect/>
          <a:stretch>
            <a:fillRect/>
          </a:stretch>
        </p:blipFill>
        <p:spPr bwMode="auto">
          <a:xfrm>
            <a:off x="6372000" y="861154"/>
            <a:ext cx="2135103" cy="2037244"/>
          </a:xfrm>
          <a:prstGeom prst="rect">
            <a:avLst/>
          </a:prstGeom>
          <a:ln>
            <a:noFill/>
          </a:ln>
          <a:effectLst>
            <a:softEdge rad="112500"/>
          </a:effectLst>
        </p:spPr>
      </p:pic>
      <p:pic>
        <p:nvPicPr>
          <p:cNvPr id="13" name="Picture 8" descr="2%20Fly%20ash%20microscope%20image_tcm10-2263"/>
          <p:cNvPicPr>
            <a:picLocks noChangeAspect="1" noChangeArrowheads="1"/>
          </p:cNvPicPr>
          <p:nvPr/>
        </p:nvPicPr>
        <p:blipFill>
          <a:blip r:embed="rId5" cstate="print"/>
          <a:srcRect/>
          <a:stretch>
            <a:fillRect/>
          </a:stretch>
        </p:blipFill>
        <p:spPr bwMode="auto">
          <a:xfrm>
            <a:off x="548244" y="3429274"/>
            <a:ext cx="2871756" cy="2058303"/>
          </a:xfrm>
          <a:prstGeom prst="rect">
            <a:avLst/>
          </a:prstGeom>
          <a:noFill/>
          <a:ln>
            <a:noFill/>
          </a:ln>
        </p:spPr>
      </p:pic>
      <p:pic>
        <p:nvPicPr>
          <p:cNvPr id="14" name="Picture 9" descr="Foto krystallyne structuur"/>
          <p:cNvPicPr>
            <a:picLocks noChangeAspect="1" noChangeArrowheads="1"/>
          </p:cNvPicPr>
          <p:nvPr/>
        </p:nvPicPr>
        <p:blipFill>
          <a:blip r:embed="rId6" cstate="print"/>
          <a:srcRect/>
          <a:stretch>
            <a:fillRect/>
          </a:stretch>
        </p:blipFill>
        <p:spPr bwMode="auto">
          <a:xfrm>
            <a:off x="3902106" y="3428067"/>
            <a:ext cx="2779005" cy="2059509"/>
          </a:xfrm>
          <a:prstGeom prst="rect">
            <a:avLst/>
          </a:prstGeom>
          <a:noFill/>
          <a:ln>
            <a:noFill/>
          </a:ln>
        </p:spPr>
      </p:pic>
      <p:sp>
        <p:nvSpPr>
          <p:cNvPr id="2" name="Tekstvak 1"/>
          <p:cNvSpPr txBox="1"/>
          <p:nvPr/>
        </p:nvSpPr>
        <p:spPr>
          <a:xfrm>
            <a:off x="548244" y="2978567"/>
            <a:ext cx="2598599" cy="369332"/>
          </a:xfrm>
          <a:prstGeom prst="rect">
            <a:avLst/>
          </a:prstGeom>
          <a:noFill/>
        </p:spPr>
        <p:txBody>
          <a:bodyPr wrap="square" rtlCol="0">
            <a:spAutoFit/>
          </a:bodyPr>
          <a:lstStyle/>
          <a:p>
            <a:r>
              <a:rPr lang="en-US" dirty="0">
                <a:solidFill>
                  <a:schemeClr val="tx1">
                    <a:lumMod val="65000"/>
                    <a:lumOff val="35000"/>
                  </a:schemeClr>
                </a:solidFill>
                <a:latin typeface="+mn-lt"/>
              </a:rPr>
              <a:t>Traditional Stabilisation:</a:t>
            </a:r>
          </a:p>
        </p:txBody>
      </p:sp>
      <p:sp>
        <p:nvSpPr>
          <p:cNvPr id="16" name="Tekstvak 15"/>
          <p:cNvSpPr txBox="1"/>
          <p:nvPr/>
        </p:nvSpPr>
        <p:spPr>
          <a:xfrm>
            <a:off x="3902107" y="2978567"/>
            <a:ext cx="2598599" cy="369332"/>
          </a:xfrm>
          <a:prstGeom prst="rect">
            <a:avLst/>
          </a:prstGeom>
          <a:noFill/>
        </p:spPr>
        <p:txBody>
          <a:bodyPr wrap="square" rtlCol="0">
            <a:spAutoFit/>
          </a:bodyPr>
          <a:lstStyle/>
          <a:p>
            <a:r>
              <a:rPr lang="en-US" dirty="0">
                <a:solidFill>
                  <a:schemeClr val="tx1">
                    <a:lumMod val="65000"/>
                    <a:lumOff val="35000"/>
                  </a:schemeClr>
                </a:solidFill>
                <a:latin typeface="+mn-lt"/>
              </a:rPr>
              <a:t>With RoadCem Additive:</a:t>
            </a:r>
          </a:p>
        </p:txBody>
      </p:sp>
      <p:sp>
        <p:nvSpPr>
          <p:cNvPr id="17" name="Tekstvak 16"/>
          <p:cNvSpPr txBox="1"/>
          <p:nvPr/>
        </p:nvSpPr>
        <p:spPr>
          <a:xfrm>
            <a:off x="712670" y="5568952"/>
            <a:ext cx="2598599" cy="923330"/>
          </a:xfrm>
          <a:prstGeom prst="rect">
            <a:avLst/>
          </a:prstGeom>
          <a:noFill/>
        </p:spPr>
        <p:txBody>
          <a:bodyPr wrap="square" rtlCol="0">
            <a:spAutoFit/>
          </a:bodyPr>
          <a:lstStyle/>
          <a:p>
            <a:r>
              <a:rPr lang="en-US" dirty="0">
                <a:solidFill>
                  <a:schemeClr val="tx1">
                    <a:lumMod val="65000"/>
                    <a:lumOff val="35000"/>
                  </a:schemeClr>
                </a:solidFill>
                <a:latin typeface="+mn-lt"/>
              </a:rPr>
              <a:t>Cement glues the particles together </a:t>
            </a:r>
          </a:p>
          <a:p>
            <a:r>
              <a:rPr lang="en-US" dirty="0">
                <a:solidFill>
                  <a:schemeClr val="tx1">
                    <a:lumMod val="65000"/>
                    <a:lumOff val="35000"/>
                  </a:schemeClr>
                </a:solidFill>
                <a:latin typeface="+mn-lt"/>
              </a:rPr>
              <a:t>Gluing is “Brittle”!</a:t>
            </a:r>
          </a:p>
        </p:txBody>
      </p:sp>
      <p:sp>
        <p:nvSpPr>
          <p:cNvPr id="18" name="Tekstvak 17"/>
          <p:cNvSpPr txBox="1"/>
          <p:nvPr/>
        </p:nvSpPr>
        <p:spPr>
          <a:xfrm>
            <a:off x="3902106" y="5516563"/>
            <a:ext cx="2598599" cy="923330"/>
          </a:xfrm>
          <a:prstGeom prst="rect">
            <a:avLst/>
          </a:prstGeom>
          <a:noFill/>
        </p:spPr>
        <p:txBody>
          <a:bodyPr wrap="square" rtlCol="0">
            <a:spAutoFit/>
          </a:bodyPr>
          <a:lstStyle/>
          <a:p>
            <a:r>
              <a:rPr lang="en-US" dirty="0">
                <a:solidFill>
                  <a:schemeClr val="tx1">
                    <a:lumMod val="65000"/>
                    <a:lumOff val="35000"/>
                  </a:schemeClr>
                </a:solidFill>
                <a:latin typeface="+mn-lt"/>
              </a:rPr>
              <a:t>Formation of long strings, interlocking the particles Wrapping is “Flexible”!</a:t>
            </a:r>
          </a:p>
        </p:txBody>
      </p:sp>
    </p:spTree>
    <p:extLst>
      <p:ext uri="{BB962C8B-B14F-4D97-AF65-F5344CB8AC3E}">
        <p14:creationId xmlns:p14="http://schemas.microsoft.com/office/powerpoint/2010/main" val="351573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4110038"/>
            <a:ext cx="3133725"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BD69A4C-BF81-47E3-9215-328B7F9F89D2}"/>
              </a:ext>
            </a:extLst>
          </p:cNvPr>
          <p:cNvPicPr>
            <a:picLocks noChangeAspect="1"/>
          </p:cNvPicPr>
          <p:nvPr/>
        </p:nvPicPr>
        <p:blipFill>
          <a:blip r:embed="rId4"/>
          <a:stretch>
            <a:fillRect/>
          </a:stretch>
        </p:blipFill>
        <p:spPr>
          <a:xfrm>
            <a:off x="0" y="28575"/>
            <a:ext cx="9143999" cy="6836644"/>
          </a:xfrm>
          <a:prstGeom prst="rect">
            <a:avLst/>
          </a:prstGeom>
        </p:spPr>
      </p:pic>
      <p:sp>
        <p:nvSpPr>
          <p:cNvPr id="7" name="Rectangle 6">
            <a:extLst>
              <a:ext uri="{FF2B5EF4-FFF2-40B4-BE49-F238E27FC236}">
                <a16:creationId xmlns:a16="http://schemas.microsoft.com/office/drawing/2014/main" id="{D8F34C98-07E4-42A3-B927-18D4E21D4407}"/>
              </a:ext>
            </a:extLst>
          </p:cNvPr>
          <p:cNvSpPr/>
          <p:nvPr/>
        </p:nvSpPr>
        <p:spPr>
          <a:xfrm>
            <a:off x="468000" y="2493000"/>
            <a:ext cx="2880000" cy="1617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Just a little RoadCem (blue) add cement (orange) + water to meet  whatever strength requirements are needed.</a:t>
            </a:r>
          </a:p>
        </p:txBody>
      </p:sp>
    </p:spTree>
    <p:extLst>
      <p:ext uri="{BB962C8B-B14F-4D97-AF65-F5344CB8AC3E}">
        <p14:creationId xmlns:p14="http://schemas.microsoft.com/office/powerpoint/2010/main" val="2428835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4F3A13-FBA1-475A-9996-38C3D3D555EE}"/>
              </a:ext>
            </a:extLst>
          </p:cNvPr>
          <p:cNvPicPr>
            <a:picLocks noChangeAspect="1"/>
          </p:cNvPicPr>
          <p:nvPr/>
        </p:nvPicPr>
        <p:blipFill>
          <a:blip r:embed="rId3"/>
          <a:stretch>
            <a:fillRect/>
          </a:stretch>
        </p:blipFill>
        <p:spPr>
          <a:xfrm>
            <a:off x="4731025" y="1485000"/>
            <a:ext cx="4070073" cy="3599999"/>
          </a:xfrm>
          <a:prstGeom prst="rect">
            <a:avLst/>
          </a:prstGeom>
        </p:spPr>
      </p:pic>
      <p:pic>
        <p:nvPicPr>
          <p:cNvPr id="4" name="Picture 3">
            <a:extLst>
              <a:ext uri="{FF2B5EF4-FFF2-40B4-BE49-F238E27FC236}">
                <a16:creationId xmlns:a16="http://schemas.microsoft.com/office/drawing/2014/main" id="{260E1CB6-917C-4FCF-9D66-A374CA4877E1}"/>
              </a:ext>
            </a:extLst>
          </p:cNvPr>
          <p:cNvPicPr>
            <a:picLocks noChangeAspect="1"/>
          </p:cNvPicPr>
          <p:nvPr/>
        </p:nvPicPr>
        <p:blipFill>
          <a:blip r:embed="rId4"/>
          <a:stretch>
            <a:fillRect/>
          </a:stretch>
        </p:blipFill>
        <p:spPr>
          <a:xfrm>
            <a:off x="475278" y="304470"/>
            <a:ext cx="3934692" cy="2980530"/>
          </a:xfrm>
          <a:prstGeom prst="rect">
            <a:avLst/>
          </a:prstGeom>
        </p:spPr>
      </p:pic>
      <p:pic>
        <p:nvPicPr>
          <p:cNvPr id="3" name="Picture 2">
            <a:extLst>
              <a:ext uri="{FF2B5EF4-FFF2-40B4-BE49-F238E27FC236}">
                <a16:creationId xmlns:a16="http://schemas.microsoft.com/office/drawing/2014/main" id="{46E2FF3C-79A8-43D9-939C-82C7CBB0C0E3}"/>
              </a:ext>
            </a:extLst>
          </p:cNvPr>
          <p:cNvPicPr>
            <a:picLocks noChangeAspect="1"/>
          </p:cNvPicPr>
          <p:nvPr/>
        </p:nvPicPr>
        <p:blipFill>
          <a:blip r:embed="rId5"/>
          <a:stretch>
            <a:fillRect/>
          </a:stretch>
        </p:blipFill>
        <p:spPr>
          <a:xfrm>
            <a:off x="363550" y="3573000"/>
            <a:ext cx="4027742" cy="2980530"/>
          </a:xfrm>
          <a:prstGeom prst="rect">
            <a:avLst/>
          </a:prstGeom>
        </p:spPr>
      </p:pic>
      <p:sp>
        <p:nvSpPr>
          <p:cNvPr id="20" name="Rectangle 19">
            <a:extLst>
              <a:ext uri="{FF2B5EF4-FFF2-40B4-BE49-F238E27FC236}">
                <a16:creationId xmlns:a16="http://schemas.microsoft.com/office/drawing/2014/main" id="{799448F2-0E5B-42DA-B2D1-11A14E947BD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E8A7552-20E1-4F34-ADAB-C1DB6634D47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4421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7AAF8-5171-4D8F-A143-68FEEA8E3B46}"/>
              </a:ext>
            </a:extLst>
          </p:cNvPr>
          <p:cNvPicPr>
            <a:picLocks noChangeAspect="1"/>
          </p:cNvPicPr>
          <p:nvPr/>
        </p:nvPicPr>
        <p:blipFill>
          <a:blip r:embed="rId3"/>
          <a:stretch>
            <a:fillRect/>
          </a:stretch>
        </p:blipFill>
        <p:spPr>
          <a:xfrm>
            <a:off x="266193" y="3717000"/>
            <a:ext cx="4103573" cy="3108456"/>
          </a:xfrm>
          <a:prstGeom prst="rect">
            <a:avLst/>
          </a:prstGeom>
        </p:spPr>
      </p:pic>
      <p:pic>
        <p:nvPicPr>
          <p:cNvPr id="2" name="Picture 1">
            <a:extLst>
              <a:ext uri="{FF2B5EF4-FFF2-40B4-BE49-F238E27FC236}">
                <a16:creationId xmlns:a16="http://schemas.microsoft.com/office/drawing/2014/main" id="{0105A96A-C640-4020-AFC1-D51DEEDAAD0E}"/>
              </a:ext>
            </a:extLst>
          </p:cNvPr>
          <p:cNvPicPr>
            <a:picLocks noChangeAspect="1"/>
          </p:cNvPicPr>
          <p:nvPr/>
        </p:nvPicPr>
        <p:blipFill>
          <a:blip r:embed="rId4"/>
          <a:stretch>
            <a:fillRect/>
          </a:stretch>
        </p:blipFill>
        <p:spPr>
          <a:xfrm>
            <a:off x="159801" y="117000"/>
            <a:ext cx="4209966" cy="3168000"/>
          </a:xfrm>
          <a:prstGeom prst="rect">
            <a:avLst/>
          </a:prstGeom>
        </p:spPr>
      </p:pic>
      <p:pic>
        <p:nvPicPr>
          <p:cNvPr id="4" name="Picture 3">
            <a:extLst>
              <a:ext uri="{FF2B5EF4-FFF2-40B4-BE49-F238E27FC236}">
                <a16:creationId xmlns:a16="http://schemas.microsoft.com/office/drawing/2014/main" id="{51C34FB6-ADBE-410F-8E0C-9CA51C87C1EE}"/>
              </a:ext>
            </a:extLst>
          </p:cNvPr>
          <p:cNvPicPr>
            <a:picLocks noChangeAspect="1"/>
          </p:cNvPicPr>
          <p:nvPr/>
        </p:nvPicPr>
        <p:blipFill>
          <a:blip r:embed="rId5"/>
          <a:stretch>
            <a:fillRect/>
          </a:stretch>
        </p:blipFill>
        <p:spPr>
          <a:xfrm>
            <a:off x="4680986" y="1917000"/>
            <a:ext cx="4296346" cy="3456000"/>
          </a:xfrm>
          <a:prstGeom prst="rect">
            <a:avLst/>
          </a:prstGeom>
        </p:spPr>
      </p:pic>
      <p:sp>
        <p:nvSpPr>
          <p:cNvPr id="9" name="Rectangle 8">
            <a:extLst>
              <a:ext uri="{FF2B5EF4-FFF2-40B4-BE49-F238E27FC236}">
                <a16:creationId xmlns:a16="http://schemas.microsoft.com/office/drawing/2014/main" id="{799448F2-0E5B-42DA-B2D1-11A14E947BD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8A7552-20E1-4F34-ADAB-C1DB6634D47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82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2">
            <a:extLst>
              <a:ext uri="{FF2B5EF4-FFF2-40B4-BE49-F238E27FC236}">
                <a16:creationId xmlns:a16="http://schemas.microsoft.com/office/drawing/2014/main" id="{5529B1BD-FF08-47E5-B600-B2B16C1230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00543" y="5502275"/>
            <a:ext cx="1545046"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9A46576A-C3FD-4A39-B290-11BB9907999E}"/>
              </a:ext>
            </a:extLst>
          </p:cNvPr>
          <p:cNvSpPr txBox="1">
            <a:spLocks/>
          </p:cNvSpPr>
          <p:nvPr/>
        </p:nvSpPr>
        <p:spPr>
          <a:xfrm>
            <a:off x="395221" y="483974"/>
            <a:ext cx="8343709" cy="6167189"/>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000" b="1" dirty="0"/>
              <a:t>Significant Visco-Elastic Improvement by adding RoadCem</a:t>
            </a:r>
          </a:p>
          <a:p>
            <a:pPr marL="0" indent="0">
              <a:buFont typeface="Arial" panose="020B0604020202020204" pitchFamily="34" charset="0"/>
              <a:buNone/>
            </a:pPr>
            <a:r>
              <a:rPr lang="en-GB" sz="1400" dirty="0"/>
              <a:t>PowerCem and Delft University of Technology, simulated the properties of absorption of dynamic forces such as traffic and impacts, when using RoadCem in cement bound materials. This property is a significant added value and very important. Based on projects at Clay Mills in Derbyshire it was shown that the stabilisation could bear high intensive dynamic forces like the driving of piles through the RoadCem soil concrete. With no cracks occurring in the direct periphery of the piles nor in the completed structure on site.</a:t>
            </a:r>
          </a:p>
        </p:txBody>
      </p:sp>
      <p:pic>
        <p:nvPicPr>
          <p:cNvPr id="4" name="Picture 3">
            <a:extLst>
              <a:ext uri="{FF2B5EF4-FFF2-40B4-BE49-F238E27FC236}">
                <a16:creationId xmlns:a16="http://schemas.microsoft.com/office/drawing/2014/main" id="{70A10D0C-CCE0-485D-87FB-3EB61A254F00}"/>
              </a:ext>
            </a:extLst>
          </p:cNvPr>
          <p:cNvPicPr>
            <a:picLocks noChangeAspect="1"/>
          </p:cNvPicPr>
          <p:nvPr/>
        </p:nvPicPr>
        <p:blipFill>
          <a:blip r:embed="rId4"/>
          <a:stretch>
            <a:fillRect/>
          </a:stretch>
        </p:blipFill>
        <p:spPr>
          <a:xfrm>
            <a:off x="612000" y="2230283"/>
            <a:ext cx="2952000" cy="2218706"/>
          </a:xfrm>
          <a:prstGeom prst="rect">
            <a:avLst/>
          </a:prstGeom>
        </p:spPr>
      </p:pic>
      <p:pic>
        <p:nvPicPr>
          <p:cNvPr id="5" name="Picture 4">
            <a:extLst>
              <a:ext uri="{FF2B5EF4-FFF2-40B4-BE49-F238E27FC236}">
                <a16:creationId xmlns:a16="http://schemas.microsoft.com/office/drawing/2014/main" id="{A5CCCEBE-10A4-4018-9F40-5FCAF85E126F}"/>
              </a:ext>
            </a:extLst>
          </p:cNvPr>
          <p:cNvPicPr>
            <a:picLocks noChangeAspect="1"/>
          </p:cNvPicPr>
          <p:nvPr/>
        </p:nvPicPr>
        <p:blipFill>
          <a:blip r:embed="rId5"/>
          <a:stretch>
            <a:fillRect/>
          </a:stretch>
        </p:blipFill>
        <p:spPr>
          <a:xfrm>
            <a:off x="3770930" y="2187574"/>
            <a:ext cx="2952000" cy="2291873"/>
          </a:xfrm>
          <a:prstGeom prst="rect">
            <a:avLst/>
          </a:prstGeom>
        </p:spPr>
      </p:pic>
      <p:pic>
        <p:nvPicPr>
          <p:cNvPr id="6" name="Picture 5">
            <a:extLst>
              <a:ext uri="{FF2B5EF4-FFF2-40B4-BE49-F238E27FC236}">
                <a16:creationId xmlns:a16="http://schemas.microsoft.com/office/drawing/2014/main" id="{76243F18-B0AA-4B43-8A1C-E3E465ACF58A}"/>
              </a:ext>
            </a:extLst>
          </p:cNvPr>
          <p:cNvPicPr>
            <a:picLocks noChangeAspect="1"/>
          </p:cNvPicPr>
          <p:nvPr/>
        </p:nvPicPr>
        <p:blipFill>
          <a:blip r:embed="rId6"/>
          <a:stretch>
            <a:fillRect/>
          </a:stretch>
        </p:blipFill>
        <p:spPr>
          <a:xfrm>
            <a:off x="539005" y="4605328"/>
            <a:ext cx="3949587" cy="2045835"/>
          </a:xfrm>
          <a:prstGeom prst="rect">
            <a:avLst/>
          </a:prstGeom>
        </p:spPr>
      </p:pic>
      <p:sp>
        <p:nvSpPr>
          <p:cNvPr id="7" name="Rectangle 6">
            <a:extLst>
              <a:ext uri="{FF2B5EF4-FFF2-40B4-BE49-F238E27FC236}">
                <a16:creationId xmlns:a16="http://schemas.microsoft.com/office/drawing/2014/main" id="{587A4FE3-4EFB-4287-A44B-C3AC8111D7F7}"/>
              </a:ext>
            </a:extLst>
          </p:cNvPr>
          <p:cNvSpPr/>
          <p:nvPr/>
        </p:nvSpPr>
        <p:spPr>
          <a:xfrm>
            <a:off x="4655409" y="4558144"/>
            <a:ext cx="4093370" cy="1815882"/>
          </a:xfrm>
          <a:prstGeom prst="rect">
            <a:avLst/>
          </a:prstGeom>
        </p:spPr>
        <p:txBody>
          <a:bodyPr wrap="square">
            <a:spAutoFit/>
          </a:bodyPr>
          <a:lstStyle/>
          <a:p>
            <a:r>
              <a:rPr lang="en-GB" sz="1400" dirty="0">
                <a:solidFill>
                  <a:srgbClr val="000000"/>
                </a:solidFill>
                <a:latin typeface="Calibri" panose="020F0502020204030204" pitchFamily="34" charset="0"/>
              </a:rPr>
              <a:t>By observing the longitudinal displacement mode after excitation, the dynamic modulus is obtained, proving the substantial dampening characteristics, which relate to the visco-elastic properties of the material. </a:t>
            </a:r>
          </a:p>
          <a:p>
            <a:r>
              <a:rPr lang="en-GB" sz="1400" dirty="0">
                <a:solidFill>
                  <a:srgbClr val="000000"/>
                </a:solidFill>
                <a:latin typeface="Calibri" panose="020F0502020204030204" pitchFamily="34" charset="0"/>
              </a:rPr>
              <a:t>It is clear that the cement only treated stabilization (Red) is showing far more vibration than the material with RoadCem added.</a:t>
            </a:r>
          </a:p>
        </p:txBody>
      </p:sp>
    </p:spTree>
    <p:extLst>
      <p:ext uri="{BB962C8B-B14F-4D97-AF65-F5344CB8AC3E}">
        <p14:creationId xmlns:p14="http://schemas.microsoft.com/office/powerpoint/2010/main" val="3757502433"/>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2021</Words>
  <Application>Microsoft Office PowerPoint</Application>
  <PresentationFormat>On-screen Show (4:3)</PresentationFormat>
  <Paragraphs>196</Paragraphs>
  <Slides>27</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 Ellaby</dc:creator>
  <cp:lastModifiedBy>Les  Ellaby</cp:lastModifiedBy>
  <cp:revision>1</cp:revision>
  <dcterms:created xsi:type="dcterms:W3CDTF">2018-09-19T11:04:43Z</dcterms:created>
  <dcterms:modified xsi:type="dcterms:W3CDTF">2019-07-30T15:26:41Z</dcterms:modified>
</cp:coreProperties>
</file>